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9"/>
  </p:notesMasterIdLst>
  <p:sldIdLst>
    <p:sldId id="344" r:id="rId2"/>
    <p:sldId id="345" r:id="rId3"/>
    <p:sldId id="313" r:id="rId4"/>
    <p:sldId id="339" r:id="rId5"/>
    <p:sldId id="346" r:id="rId6"/>
    <p:sldId id="331" r:id="rId7"/>
    <p:sldId id="259" r:id="rId8"/>
    <p:sldId id="338" r:id="rId9"/>
    <p:sldId id="343" r:id="rId10"/>
    <p:sldId id="342" r:id="rId11"/>
    <p:sldId id="341" r:id="rId12"/>
    <p:sldId id="261" r:id="rId13"/>
    <p:sldId id="262" r:id="rId14"/>
    <p:sldId id="322" r:id="rId15"/>
    <p:sldId id="323" r:id="rId16"/>
    <p:sldId id="329" r:id="rId17"/>
    <p:sldId id="325" r:id="rId18"/>
    <p:sldId id="324" r:id="rId19"/>
    <p:sldId id="264" r:id="rId20"/>
    <p:sldId id="326" r:id="rId21"/>
    <p:sldId id="265" r:id="rId22"/>
    <p:sldId id="266" r:id="rId23"/>
    <p:sldId id="311" r:id="rId24"/>
    <p:sldId id="267" r:id="rId25"/>
    <p:sldId id="304" r:id="rId26"/>
    <p:sldId id="305" r:id="rId27"/>
    <p:sldId id="308" r:id="rId28"/>
    <p:sldId id="310" r:id="rId29"/>
    <p:sldId id="294" r:id="rId30"/>
    <p:sldId id="295" r:id="rId31"/>
    <p:sldId id="270" r:id="rId32"/>
    <p:sldId id="275" r:id="rId33"/>
    <p:sldId id="276" r:id="rId34"/>
    <p:sldId id="334" r:id="rId35"/>
    <p:sldId id="335" r:id="rId36"/>
    <p:sldId id="340" r:id="rId37"/>
    <p:sldId id="333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52E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/>
    <p:restoredTop sz="96512"/>
  </p:normalViewPr>
  <p:slideViewPr>
    <p:cSldViewPr snapToGrid="0" snapToObjects="1">
      <p:cViewPr varScale="1">
        <p:scale>
          <a:sx n="153" d="100"/>
          <a:sy n="153" d="100"/>
        </p:scale>
        <p:origin x="168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46750-A9FD-7B4B-A4D6-9CE76CD0093D}" type="datetimeFigureOut">
              <a:rPr lang="en-CH" smtClean="0"/>
              <a:t>07.07.2026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5E226-BDCC-6343-A18B-1AC9A309FFE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346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5E226-BDCC-6343-A18B-1AC9A309FFE1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4099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5E226-BDCC-6343-A18B-1AC9A309FFE1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75960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CBA3DE-87E9-D248-9EF5-9870E38E5906}" type="datetime1">
              <a:t>07.07.2026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2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760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28D3FE-3B10-304E-BB37-3930D1E67278}" type="datetime1">
              <a:t>07.07.2026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52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F46D6DE-D3D5-7B42-B96D-9F6D888558FA}" type="datetime1">
              <a:t>07.07.2026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5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E02D5D-56F4-6B4E-9659-94479C4583C8}" type="datetime1">
              <a:t>07.07.2026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2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5FF404-9073-4B4A-A40D-13590DBBEDCB}" type="datetime1">
              <a:t>07.07.2026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7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D799EE0-CE8D-1B4E-82D3-CCDEDBF52E1E}" type="datetime1">
              <a:t>07.07.2026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9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F5AF57-EA6E-CE4D-A342-C66CF9B24C52}" type="datetime1">
              <a:t>07.07.2026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9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ACE53-919A-1C4A-BDDA-795B2307869D}" type="datetime1">
              <a:t>07.07.2026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8D1A06-CEDA-BE4B-B8CC-4EDBE2023BFA}" type="datetime1">
              <a:t>07.07.2026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0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8AF2B7-D0AB-7940-A2E6-A5D58518A235}" type="datetime1">
              <a:t>07.07.2026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Fabio Sauli.    CERN MPGD SCHOOL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68B577-CA1B-4741-BD04-473B2AEDB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8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98000">
              <a:schemeClr val="tx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9A45DD9-2333-8C44-B8C6-1EA31A4F3618}"/>
              </a:ext>
            </a:extLst>
          </p:cNvPr>
          <p:cNvSpPr txBox="1">
            <a:spLocks/>
          </p:cNvSpPr>
          <p:nvPr userDrawn="1"/>
        </p:nvSpPr>
        <p:spPr>
          <a:xfrm>
            <a:off x="0" y="6730"/>
            <a:ext cx="9144000" cy="6851270"/>
          </a:xfrm>
          <a:prstGeom prst="rect">
            <a:avLst/>
          </a:prstGeom>
          <a:solidFill>
            <a:srgbClr val="0070C0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12725DE-8DCA-6F4E-ACDD-B0EB2F45C800}"/>
              </a:ext>
            </a:extLst>
          </p:cNvPr>
          <p:cNvSpPr txBox="1">
            <a:spLocks/>
          </p:cNvSpPr>
          <p:nvPr userDrawn="1"/>
        </p:nvSpPr>
        <p:spPr>
          <a:xfrm>
            <a:off x="6870833" y="650038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68B577-CA1B-4741-BD04-473B2AEDB17A}" type="slidenum">
              <a:rPr lang="en-US" sz="1600" b="1" i="1" smtClean="0">
                <a:solidFill>
                  <a:schemeClr val="bg1"/>
                </a:solidFill>
              </a:rPr>
              <a:pPr algn="r"/>
              <a:t>‹#›</a:t>
            </a:fld>
            <a:endParaRPr lang="en-US" sz="1600" b="1" i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71F0C6-B85E-154E-AFE3-81648510C5BF}"/>
              </a:ext>
            </a:extLst>
          </p:cNvPr>
          <p:cNvCxnSpPr/>
          <p:nvPr userDrawn="1"/>
        </p:nvCxnSpPr>
        <p:spPr>
          <a:xfrm>
            <a:off x="0" y="6492875"/>
            <a:ext cx="914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805050-C358-D944-A225-D6AD422219DF}"/>
              </a:ext>
            </a:extLst>
          </p:cNvPr>
          <p:cNvCxnSpPr/>
          <p:nvPr userDrawn="1"/>
        </p:nvCxnSpPr>
        <p:spPr>
          <a:xfrm>
            <a:off x="0" y="440521"/>
            <a:ext cx="914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CBE4BEF-0E9E-6EE7-50ED-CECF30954B2D}"/>
              </a:ext>
            </a:extLst>
          </p:cNvPr>
          <p:cNvSpPr txBox="1"/>
          <p:nvPr userDrawn="1"/>
        </p:nvSpPr>
        <p:spPr>
          <a:xfrm>
            <a:off x="706999" y="6453798"/>
            <a:ext cx="7730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>
                <a:solidFill>
                  <a:schemeClr val="bg1"/>
                </a:solidFill>
                <a:latin typeface="Copperplate" panose="02000504000000020004" pitchFamily="2" charset="77"/>
              </a:rPr>
              <a:t>Fabio Sauli    DRD1 Gaseous Detectors School     MSU      8-17 July 2006 </a:t>
            </a:r>
          </a:p>
        </p:txBody>
      </p:sp>
    </p:spTree>
    <p:extLst>
      <p:ext uri="{BB962C8B-B14F-4D97-AF65-F5344CB8AC3E}">
        <p14:creationId xmlns:p14="http://schemas.microsoft.com/office/powerpoint/2010/main" val="375812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0.jp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F9098-E8A4-8863-DA44-DC2EF70E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5F985E-F7DE-0E16-9B8A-1C8C18BD2FF9}"/>
              </a:ext>
            </a:extLst>
          </p:cNvPr>
          <p:cNvSpPr/>
          <p:nvPr/>
        </p:nvSpPr>
        <p:spPr>
          <a:xfrm>
            <a:off x="53123" y="213753"/>
            <a:ext cx="9144000" cy="681804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/>
              <a:t> </a:t>
            </a:r>
          </a:p>
          <a:p>
            <a:pPr algn="ctr"/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3D100-D909-6BEC-C32D-BAAC5447F9E4}"/>
              </a:ext>
            </a:extLst>
          </p:cNvPr>
          <p:cNvSpPr txBox="1"/>
          <p:nvPr/>
        </p:nvSpPr>
        <p:spPr>
          <a:xfrm>
            <a:off x="247303" y="213753"/>
            <a:ext cx="5411362" cy="132343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FROM MWPC TO MPGD:</a:t>
            </a:r>
          </a:p>
          <a:p>
            <a:r>
              <a:rPr lang="en-GB" sz="2800" dirty="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AN HISTORICAL OVERVIEW</a:t>
            </a:r>
          </a:p>
          <a:p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Fabio Sauli - CERN</a:t>
            </a:r>
            <a:endParaRPr lang="en-GB" sz="2800" dirty="0">
              <a:solidFill>
                <a:schemeClr val="bg1">
                  <a:lumMod val="95000"/>
                </a:schemeClr>
              </a:solidFill>
              <a:latin typeface="Copperplate" panose="02000504000000020004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FC8E19-DB6A-4203-B52C-A88CB514DD24}"/>
              </a:ext>
            </a:extLst>
          </p:cNvPr>
          <p:cNvSpPr txBox="1"/>
          <p:nvPr/>
        </p:nvSpPr>
        <p:spPr>
          <a:xfrm>
            <a:off x="495118" y="6415119"/>
            <a:ext cx="8425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DRD1 Gaseous Detectors School - </a:t>
            </a:r>
            <a:r>
              <a:rPr lang="en-GB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MSU </a:t>
            </a:r>
            <a:r>
              <a:rPr lang="en-GB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 8-17 July 2026</a:t>
            </a:r>
            <a:endParaRPr lang="en-GB" b="1" i="1">
              <a:solidFill>
                <a:schemeClr val="bg1">
                  <a:lumMod val="95000"/>
                </a:schemeClr>
              </a:solidFill>
              <a:latin typeface="Copperplate" panose="02000504000000020004" pitchFamily="2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D49820-5EC0-FDE0-F27E-8851C76513BA}"/>
              </a:ext>
            </a:extLst>
          </p:cNvPr>
          <p:cNvGrpSpPr/>
          <p:nvPr/>
        </p:nvGrpSpPr>
        <p:grpSpPr>
          <a:xfrm>
            <a:off x="575358" y="1578072"/>
            <a:ext cx="7993283" cy="4845331"/>
            <a:chOff x="577140" y="1497044"/>
            <a:chExt cx="7989720" cy="496819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90F78B3-0CD4-C2F0-CDC0-CF3E9C0EFB07}"/>
                </a:ext>
              </a:extLst>
            </p:cNvPr>
            <p:cNvGrpSpPr/>
            <p:nvPr/>
          </p:nvGrpSpPr>
          <p:grpSpPr>
            <a:xfrm>
              <a:off x="577140" y="1964916"/>
              <a:ext cx="7989720" cy="4500323"/>
              <a:chOff x="662142" y="1566009"/>
              <a:chExt cx="7989720" cy="4500323"/>
            </a:xfrm>
          </p:grpSpPr>
          <p:pic>
            <p:nvPicPr>
              <p:cNvPr id="4" name="Picture 6" descr="CLOUD CHAMBER e+e-event">
                <a:extLst>
                  <a:ext uri="{FF2B5EF4-FFF2-40B4-BE49-F238E27FC236}">
                    <a16:creationId xmlns:a16="http://schemas.microsoft.com/office/drawing/2014/main" id="{FB455AF2-E6DA-C09F-9ED2-EC37E62D75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142" y="1568192"/>
                <a:ext cx="2654419" cy="3756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" name="Picture 9" descr="TRACCE">
                <a:extLst>
                  <a:ext uri="{FF2B5EF4-FFF2-40B4-BE49-F238E27FC236}">
                    <a16:creationId xmlns:a16="http://schemas.microsoft.com/office/drawing/2014/main" id="{36B012BF-46C8-AAA6-5ACB-0C1DA296D4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0354" y="1700558"/>
                <a:ext cx="2561508" cy="3669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Picture 5" descr="emulsion">
                <a:extLst>
                  <a:ext uri="{FF2B5EF4-FFF2-40B4-BE49-F238E27FC236}">
                    <a16:creationId xmlns:a16="http://schemas.microsoft.com/office/drawing/2014/main" id="{7DF56BDF-9E66-1266-7728-72617278C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751390" y="2354279"/>
                <a:ext cx="3811221" cy="2234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314035-AE15-59AF-B76C-64F90239CBB7}"/>
                  </a:ext>
                </a:extLst>
              </p:cNvPr>
              <p:cNvSpPr txBox="1"/>
              <p:nvPr/>
            </p:nvSpPr>
            <p:spPr>
              <a:xfrm>
                <a:off x="3918859" y="5420001"/>
                <a:ext cx="158248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~1940</a:t>
                </a:r>
              </a:p>
              <a:p>
                <a:pPr algn="ctr"/>
                <a:r>
                  <a:rPr lang="en-GB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EMULSIONS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624C29-8989-7B23-6966-6B73123987D6}"/>
                  </a:ext>
                </a:extLst>
              </p:cNvPr>
              <p:cNvSpPr txBox="1"/>
              <p:nvPr/>
            </p:nvSpPr>
            <p:spPr>
              <a:xfrm>
                <a:off x="744489" y="5370952"/>
                <a:ext cx="22557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~ 1930</a:t>
                </a:r>
              </a:p>
              <a:p>
                <a:pPr algn="ctr"/>
                <a:r>
                  <a:rPr lang="en-GB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CLOUD CHAMBER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137443F-B4C7-522D-3079-4662A6F0A8E1}"/>
                  </a:ext>
                </a:extLst>
              </p:cNvPr>
              <p:cNvSpPr txBox="1"/>
              <p:nvPr/>
            </p:nvSpPr>
            <p:spPr>
              <a:xfrm>
                <a:off x="6172704" y="5369881"/>
                <a:ext cx="2396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~ 1960</a:t>
                </a:r>
              </a:p>
              <a:p>
                <a:pPr algn="ctr"/>
                <a:r>
                  <a:rPr lang="en-GB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BUBBLE CHAMBER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2A5137C-8457-7C00-15D9-15C6DC467B65}"/>
                </a:ext>
              </a:extLst>
            </p:cNvPr>
            <p:cNvSpPr txBox="1"/>
            <p:nvPr/>
          </p:nvSpPr>
          <p:spPr>
            <a:xfrm>
              <a:off x="1858502" y="1497044"/>
              <a:ext cx="5698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>
                  <a:solidFill>
                    <a:schemeClr val="bg1"/>
                  </a:solidFill>
                  <a:latin typeface="Copperplate" panose="02000504000000020004" pitchFamily="2" charset="77"/>
                </a:rPr>
                <a:t>CLASSIC RADIATION IMAGING DETECTORS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10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BA502-172B-D943-A878-EEECE986E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062FBB-0AE3-6ECC-9656-B98E7256F39E}"/>
              </a:ext>
            </a:extLst>
          </p:cNvPr>
          <p:cNvSpPr/>
          <p:nvPr/>
        </p:nvSpPr>
        <p:spPr>
          <a:xfrm>
            <a:off x="0" y="294290"/>
            <a:ext cx="9143999" cy="656371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/>
              <a:t> </a:t>
            </a:r>
          </a:p>
          <a:p>
            <a:pPr algn="ctr"/>
            <a:endParaRPr lang="en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90819-B9DB-D9FC-2E65-E8A15F5FA30E}"/>
              </a:ext>
            </a:extLst>
          </p:cNvPr>
          <p:cNvSpPr txBox="1"/>
          <p:nvPr/>
        </p:nvSpPr>
        <p:spPr>
          <a:xfrm>
            <a:off x="495118" y="6415119"/>
            <a:ext cx="8425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DRD1 Gaseous Detectors School - </a:t>
            </a:r>
            <a:r>
              <a:rPr lang="en-GB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MSU </a:t>
            </a:r>
            <a:r>
              <a:rPr lang="en-GB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 8-17 July 2026</a:t>
            </a:r>
            <a:endParaRPr lang="en-GB" b="1" i="1">
              <a:solidFill>
                <a:schemeClr val="bg1">
                  <a:lumMod val="95000"/>
                </a:schemeClr>
              </a:solidFill>
              <a:latin typeface="Copperplate" panose="02000504000000020004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C1DE17-7BE2-B9B3-2B11-47B4F65FC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277" y="850347"/>
            <a:ext cx="5459767" cy="42442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C4DEE2-2B22-B117-90B6-3E36EA767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67" y="568797"/>
            <a:ext cx="1995678" cy="27464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55135A-A248-768C-4E1F-AAC10DBD2376}"/>
              </a:ext>
            </a:extLst>
          </p:cNvPr>
          <p:cNvSpPr txBox="1"/>
          <p:nvPr/>
        </p:nvSpPr>
        <p:spPr>
          <a:xfrm>
            <a:off x="616332" y="3429000"/>
            <a:ext cx="1588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1968: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First MWPC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BFDB0D-8A1C-0644-7B15-AAF7E6CB82E5}"/>
              </a:ext>
            </a:extLst>
          </p:cNvPr>
          <p:cNvSpPr txBox="1"/>
          <p:nvPr/>
        </p:nvSpPr>
        <p:spPr>
          <a:xfrm>
            <a:off x="4513748" y="5328278"/>
            <a:ext cx="360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2018: CMS GEM Muon Endcap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000220E-1ACB-6E47-22FC-ED2C36A16DF0}"/>
              </a:ext>
            </a:extLst>
          </p:cNvPr>
          <p:cNvGrpSpPr/>
          <p:nvPr/>
        </p:nvGrpSpPr>
        <p:grpSpPr>
          <a:xfrm>
            <a:off x="1719609" y="5740381"/>
            <a:ext cx="5505149" cy="485163"/>
            <a:chOff x="1985579" y="5948138"/>
            <a:chExt cx="5505149" cy="4851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4EEB03-CEB3-BDE3-878A-CB40A06FFA57}"/>
                </a:ext>
              </a:extLst>
            </p:cNvPr>
            <p:cNvSpPr txBox="1"/>
            <p:nvPr/>
          </p:nvSpPr>
          <p:spPr>
            <a:xfrm>
              <a:off x="3189551" y="5948138"/>
              <a:ext cx="43011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>
                  <a:solidFill>
                    <a:schemeClr val="bg1"/>
                  </a:solidFill>
                  <a:latin typeface="Copperplate" panose="02000504000000020004" pitchFamily="2" charset="77"/>
                </a:rPr>
                <a:t>Other Lectures at this School</a:t>
              </a:r>
            </a:p>
          </p:txBody>
        </p:sp>
        <p:sp>
          <p:nvSpPr>
            <p:cNvPr id="5" name="Right Arrow 4">
              <a:extLst>
                <a:ext uri="{FF2B5EF4-FFF2-40B4-BE49-F238E27FC236}">
                  <a16:creationId xmlns:a16="http://schemas.microsoft.com/office/drawing/2014/main" id="{1D633523-CA70-4BE7-05B4-777295D8C062}"/>
                </a:ext>
              </a:extLst>
            </p:cNvPr>
            <p:cNvSpPr/>
            <p:nvPr/>
          </p:nvSpPr>
          <p:spPr>
            <a:xfrm>
              <a:off x="1985579" y="5948669"/>
              <a:ext cx="978408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9931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FB2A78-B579-FB47-BD51-F7B76C5E6CA6}"/>
              </a:ext>
            </a:extLst>
          </p:cNvPr>
          <p:cNvSpPr txBox="1"/>
          <p:nvPr/>
        </p:nvSpPr>
        <p:spPr>
          <a:xfrm>
            <a:off x="1267563" y="34976"/>
            <a:ext cx="7093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1968: MULTIWIRE PROPORTIONAL CHAMBER (MWPC)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761FB0-03DD-3943-B248-7B9D59A5C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53" y="1998096"/>
            <a:ext cx="2838242" cy="2861807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785EB23-454B-B94D-961F-1E4B716FD614}"/>
              </a:ext>
            </a:extLst>
          </p:cNvPr>
          <p:cNvSpPr/>
          <p:nvPr/>
        </p:nvSpPr>
        <p:spPr>
          <a:xfrm>
            <a:off x="1541396" y="3238431"/>
            <a:ext cx="233231" cy="392268"/>
          </a:xfrm>
          <a:custGeom>
            <a:avLst/>
            <a:gdLst>
              <a:gd name="connsiteX0" fmla="*/ 26377 w 254977"/>
              <a:gd name="connsiteY0" fmla="*/ 0 h 422030"/>
              <a:gd name="connsiteX1" fmla="*/ 52754 w 254977"/>
              <a:gd name="connsiteY1" fmla="*/ 123092 h 422030"/>
              <a:gd name="connsiteX2" fmla="*/ 35169 w 254977"/>
              <a:gd name="connsiteY2" fmla="*/ 202223 h 422030"/>
              <a:gd name="connsiteX3" fmla="*/ 0 w 254977"/>
              <a:gd name="connsiteY3" fmla="*/ 325315 h 422030"/>
              <a:gd name="connsiteX4" fmla="*/ 79131 w 254977"/>
              <a:gd name="connsiteY4" fmla="*/ 422030 h 422030"/>
              <a:gd name="connsiteX5" fmla="*/ 175846 w 254977"/>
              <a:gd name="connsiteY5" fmla="*/ 422030 h 422030"/>
              <a:gd name="connsiteX6" fmla="*/ 254977 w 254977"/>
              <a:gd name="connsiteY6" fmla="*/ 342900 h 422030"/>
              <a:gd name="connsiteX7" fmla="*/ 237392 w 254977"/>
              <a:gd name="connsiteY7" fmla="*/ 211015 h 422030"/>
              <a:gd name="connsiteX8" fmla="*/ 158261 w 254977"/>
              <a:gd name="connsiteY8" fmla="*/ 131884 h 422030"/>
              <a:gd name="connsiteX9" fmla="*/ 26377 w 254977"/>
              <a:gd name="connsiteY9" fmla="*/ 0 h 42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4977" h="422030">
                <a:moveTo>
                  <a:pt x="26377" y="0"/>
                </a:moveTo>
                <a:lnTo>
                  <a:pt x="52754" y="123092"/>
                </a:lnTo>
                <a:lnTo>
                  <a:pt x="35169" y="202223"/>
                </a:lnTo>
                <a:lnTo>
                  <a:pt x="0" y="325315"/>
                </a:lnTo>
                <a:lnTo>
                  <a:pt x="79131" y="422030"/>
                </a:lnTo>
                <a:lnTo>
                  <a:pt x="175846" y="422030"/>
                </a:lnTo>
                <a:lnTo>
                  <a:pt x="254977" y="342900"/>
                </a:lnTo>
                <a:lnTo>
                  <a:pt x="237392" y="211015"/>
                </a:lnTo>
                <a:lnTo>
                  <a:pt x="158261" y="131884"/>
                </a:lnTo>
                <a:lnTo>
                  <a:pt x="26377" y="0"/>
                </a:lnTo>
                <a:close/>
              </a:path>
            </a:pathLst>
          </a:custGeom>
          <a:solidFill>
            <a:srgbClr val="FF0000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1C858B-B6B7-D141-B890-E7A364CE763F}"/>
              </a:ext>
            </a:extLst>
          </p:cNvPr>
          <p:cNvSpPr txBox="1"/>
          <p:nvPr/>
        </p:nvSpPr>
        <p:spPr>
          <a:xfrm>
            <a:off x="1636968" y="2283655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Copperplate" panose="02000504000000020004" pitchFamily="2" charset="77"/>
              </a:rPr>
              <a:t>Ionization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F9486C-691F-8D40-8EF2-9D43D456079D}"/>
              </a:ext>
            </a:extLst>
          </p:cNvPr>
          <p:cNvSpPr txBox="1"/>
          <p:nvPr/>
        </p:nvSpPr>
        <p:spPr>
          <a:xfrm>
            <a:off x="937249" y="3561292"/>
            <a:ext cx="15376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Copperplate" panose="02000504000000020004" pitchFamily="2" charset="77"/>
              </a:rPr>
              <a:t>Multiplication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1C8887-6336-174D-8E6A-33C43DFA4433}"/>
              </a:ext>
            </a:extLst>
          </p:cNvPr>
          <p:cNvSpPr txBox="1"/>
          <p:nvPr/>
        </p:nvSpPr>
        <p:spPr>
          <a:xfrm>
            <a:off x="3094464" y="1945101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-HV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7731BD-B9A3-E944-9FCF-8A35F3B3405E}"/>
              </a:ext>
            </a:extLst>
          </p:cNvPr>
          <p:cNvSpPr txBox="1"/>
          <p:nvPr/>
        </p:nvSpPr>
        <p:spPr>
          <a:xfrm>
            <a:off x="3070768" y="4730881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-HV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C2353A-3A42-DD49-8125-28C0D6A19174}"/>
              </a:ext>
            </a:extLst>
          </p:cNvPr>
          <p:cNvSpPr txBox="1"/>
          <p:nvPr/>
        </p:nvSpPr>
        <p:spPr>
          <a:xfrm>
            <a:off x="3102409" y="328668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GND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858DB5C-6E03-7545-85DC-9026C6CEE8FE}"/>
              </a:ext>
            </a:extLst>
          </p:cNvPr>
          <p:cNvGrpSpPr/>
          <p:nvPr/>
        </p:nvGrpSpPr>
        <p:grpSpPr>
          <a:xfrm>
            <a:off x="1517480" y="2758269"/>
            <a:ext cx="134695" cy="753699"/>
            <a:chOff x="1629879" y="2391871"/>
            <a:chExt cx="147254" cy="81088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49292ED-4731-7D4A-A774-284284684004}"/>
                </a:ext>
              </a:extLst>
            </p:cNvPr>
            <p:cNvSpPr/>
            <p:nvPr/>
          </p:nvSpPr>
          <p:spPr>
            <a:xfrm>
              <a:off x="1629879" y="2856551"/>
              <a:ext cx="103824" cy="103824"/>
            </a:xfrm>
            <a:prstGeom prst="ellipse">
              <a:avLst/>
            </a:prstGeom>
            <a:solidFill>
              <a:srgbClr val="0070C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  <a:latin typeface="Copperplate" panose="02000504000000020004" pitchFamily="2" charset="77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41C92BC-2335-934D-8D7D-AEA2E10FB38E}"/>
                </a:ext>
              </a:extLst>
            </p:cNvPr>
            <p:cNvSpPr/>
            <p:nvPr/>
          </p:nvSpPr>
          <p:spPr>
            <a:xfrm>
              <a:off x="1664990" y="2391871"/>
              <a:ext cx="112143" cy="810883"/>
            </a:xfrm>
            <a:custGeom>
              <a:avLst/>
              <a:gdLst>
                <a:gd name="connsiteX0" fmla="*/ 17252 w 112143"/>
                <a:gd name="connsiteY0" fmla="*/ 0 h 810883"/>
                <a:gd name="connsiteX1" fmla="*/ 0 w 112143"/>
                <a:gd name="connsiteY1" fmla="*/ 310551 h 810883"/>
                <a:gd name="connsiteX2" fmla="*/ 17252 w 112143"/>
                <a:gd name="connsiteY2" fmla="*/ 474452 h 810883"/>
                <a:gd name="connsiteX3" fmla="*/ 34505 w 112143"/>
                <a:gd name="connsiteY3" fmla="*/ 612475 h 810883"/>
                <a:gd name="connsiteX4" fmla="*/ 69011 w 112143"/>
                <a:gd name="connsiteY4" fmla="*/ 707366 h 810883"/>
                <a:gd name="connsiteX5" fmla="*/ 112143 w 112143"/>
                <a:gd name="connsiteY5" fmla="*/ 810883 h 810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43" h="810883">
                  <a:moveTo>
                    <a:pt x="17252" y="0"/>
                  </a:moveTo>
                  <a:lnTo>
                    <a:pt x="0" y="310551"/>
                  </a:lnTo>
                  <a:lnTo>
                    <a:pt x="17252" y="474452"/>
                  </a:lnTo>
                  <a:lnTo>
                    <a:pt x="34505" y="612475"/>
                  </a:lnTo>
                  <a:lnTo>
                    <a:pt x="69011" y="707366"/>
                  </a:lnTo>
                  <a:lnTo>
                    <a:pt x="112143" y="810883"/>
                  </a:lnTo>
                </a:path>
              </a:pathLst>
            </a:custGeom>
            <a:noFill/>
            <a:ln w="28575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  <a:latin typeface="Copperplate" panose="02000504000000020004" pitchFamily="2" charset="77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419288F-B93D-FD41-A470-2ED4890E29D1}"/>
              </a:ext>
            </a:extLst>
          </p:cNvPr>
          <p:cNvGrpSpPr/>
          <p:nvPr/>
        </p:nvGrpSpPr>
        <p:grpSpPr>
          <a:xfrm>
            <a:off x="1324319" y="1953613"/>
            <a:ext cx="292068" cy="967440"/>
            <a:chOff x="433049" y="1526164"/>
            <a:chExt cx="319299" cy="1040841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56DA589-D656-BE41-BE1F-85C4A04206C2}"/>
                </a:ext>
              </a:extLst>
            </p:cNvPr>
            <p:cNvSpPr/>
            <p:nvPr/>
          </p:nvSpPr>
          <p:spPr>
            <a:xfrm>
              <a:off x="642394" y="2365587"/>
              <a:ext cx="103824" cy="103824"/>
            </a:xfrm>
            <a:prstGeom prst="ellipse">
              <a:avLst/>
            </a:prstGeom>
            <a:solidFill>
              <a:srgbClr val="0070C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  <a:latin typeface="Copperplate" panose="02000504000000020004" pitchFamily="2" charset="77"/>
              </a:endParaRPr>
            </a:p>
          </p:txBody>
        </p:sp>
        <p:grpSp>
          <p:nvGrpSpPr>
            <p:cNvPr id="23" name="Group 7">
              <a:extLst>
                <a:ext uri="{FF2B5EF4-FFF2-40B4-BE49-F238E27FC236}">
                  <a16:creationId xmlns:a16="http://schemas.microsoft.com/office/drawing/2014/main" id="{81F42E8E-7F49-0B4F-AEF1-34993AB01317}"/>
                </a:ext>
              </a:extLst>
            </p:cNvPr>
            <p:cNvGrpSpPr>
              <a:grpSpLocks/>
            </p:cNvGrpSpPr>
            <p:nvPr/>
          </p:nvGrpSpPr>
          <p:grpSpPr bwMode="auto">
            <a:xfrm rot="5191663">
              <a:off x="220321" y="1870048"/>
              <a:ext cx="799981" cy="112214"/>
              <a:chOff x="432" y="3024"/>
              <a:chExt cx="1632" cy="81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3860C47-8FC0-B343-89BB-A488CE682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024"/>
                <a:ext cx="816" cy="80"/>
              </a:xfrm>
              <a:custGeom>
                <a:avLst/>
                <a:gdLst>
                  <a:gd name="T0" fmla="*/ 0 w 1296"/>
                  <a:gd name="T1" fmla="*/ 48 h 360"/>
                  <a:gd name="T2" fmla="*/ 60 w 1296"/>
                  <a:gd name="T3" fmla="*/ 5 h 360"/>
                  <a:gd name="T4" fmla="*/ 121 w 1296"/>
                  <a:gd name="T5" fmla="*/ 80 h 360"/>
                  <a:gd name="T6" fmla="*/ 181 w 1296"/>
                  <a:gd name="T7" fmla="*/ 5 h 360"/>
                  <a:gd name="T8" fmla="*/ 242 w 1296"/>
                  <a:gd name="T9" fmla="*/ 80 h 360"/>
                  <a:gd name="T10" fmla="*/ 302 w 1296"/>
                  <a:gd name="T11" fmla="*/ 5 h 360"/>
                  <a:gd name="T12" fmla="*/ 363 w 1296"/>
                  <a:gd name="T13" fmla="*/ 80 h 360"/>
                  <a:gd name="T14" fmla="*/ 423 w 1296"/>
                  <a:gd name="T15" fmla="*/ 5 h 360"/>
                  <a:gd name="T16" fmla="*/ 484 w 1296"/>
                  <a:gd name="T17" fmla="*/ 80 h 360"/>
                  <a:gd name="T18" fmla="*/ 544 w 1296"/>
                  <a:gd name="T19" fmla="*/ 5 h 360"/>
                  <a:gd name="T20" fmla="*/ 604 w 1296"/>
                  <a:gd name="T21" fmla="*/ 80 h 360"/>
                  <a:gd name="T22" fmla="*/ 665 w 1296"/>
                  <a:gd name="T23" fmla="*/ 5 h 360"/>
                  <a:gd name="T24" fmla="*/ 725 w 1296"/>
                  <a:gd name="T25" fmla="*/ 80 h 360"/>
                  <a:gd name="T26" fmla="*/ 786 w 1296"/>
                  <a:gd name="T27" fmla="*/ 5 h 360"/>
                  <a:gd name="T28" fmla="*/ 816 w 1296"/>
                  <a:gd name="T29" fmla="*/ 48 h 3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7030A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>
                  <a:solidFill>
                    <a:schemeClr val="bg1"/>
                  </a:solidFill>
                  <a:latin typeface="Copperplate" panose="02000504000000020004" pitchFamily="2" charset="77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A807BE1E-65D9-9E4E-8C56-29AEBE565336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49 h 360"/>
                  <a:gd name="T2" fmla="*/ 60 w 1296"/>
                  <a:gd name="T3" fmla="*/ 5 h 360"/>
                  <a:gd name="T4" fmla="*/ 121 w 1296"/>
                  <a:gd name="T5" fmla="*/ 81 h 360"/>
                  <a:gd name="T6" fmla="*/ 181 w 1296"/>
                  <a:gd name="T7" fmla="*/ 5 h 360"/>
                  <a:gd name="T8" fmla="*/ 242 w 1296"/>
                  <a:gd name="T9" fmla="*/ 81 h 360"/>
                  <a:gd name="T10" fmla="*/ 302 w 1296"/>
                  <a:gd name="T11" fmla="*/ 5 h 360"/>
                  <a:gd name="T12" fmla="*/ 363 w 1296"/>
                  <a:gd name="T13" fmla="*/ 81 h 360"/>
                  <a:gd name="T14" fmla="*/ 423 w 1296"/>
                  <a:gd name="T15" fmla="*/ 5 h 360"/>
                  <a:gd name="T16" fmla="*/ 484 w 1296"/>
                  <a:gd name="T17" fmla="*/ 81 h 360"/>
                  <a:gd name="T18" fmla="*/ 544 w 1296"/>
                  <a:gd name="T19" fmla="*/ 5 h 360"/>
                  <a:gd name="T20" fmla="*/ 604 w 1296"/>
                  <a:gd name="T21" fmla="*/ 81 h 360"/>
                  <a:gd name="T22" fmla="*/ 665 w 1296"/>
                  <a:gd name="T23" fmla="*/ 5 h 360"/>
                  <a:gd name="T24" fmla="*/ 725 w 1296"/>
                  <a:gd name="T25" fmla="*/ 81 h 360"/>
                  <a:gd name="T26" fmla="*/ 786 w 1296"/>
                  <a:gd name="T27" fmla="*/ 5 h 360"/>
                  <a:gd name="T28" fmla="*/ 816 w 1296"/>
                  <a:gd name="T29" fmla="*/ 49 h 3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7030A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>
                  <a:solidFill>
                    <a:schemeClr val="bg1"/>
                  </a:solidFill>
                  <a:latin typeface="Copperplate" panose="02000504000000020004" pitchFamily="2" charset="77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60E94C2-AA62-B140-94B1-AFDD95B47D99}"/>
                </a:ext>
              </a:extLst>
            </p:cNvPr>
            <p:cNvGrpSpPr/>
            <p:nvPr/>
          </p:nvGrpSpPr>
          <p:grpSpPr>
            <a:xfrm>
              <a:off x="433049" y="2235877"/>
              <a:ext cx="319299" cy="331128"/>
              <a:chOff x="2841110" y="1665641"/>
              <a:chExt cx="319299" cy="331128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47A6A0F-5C86-5F4B-A382-383194E2DAF0}"/>
                  </a:ext>
                </a:extLst>
              </p:cNvPr>
              <p:cNvSpPr/>
              <p:nvPr/>
            </p:nvSpPr>
            <p:spPr>
              <a:xfrm>
                <a:off x="2915728" y="1750519"/>
                <a:ext cx="138023" cy="138023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>
                  <a:solidFill>
                    <a:schemeClr val="bg1"/>
                  </a:solidFill>
                  <a:latin typeface="Copperplate" panose="02000504000000020004" pitchFamily="2" charset="7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295AC48-58A7-BC4A-8EAE-30BC46C8F736}"/>
                  </a:ext>
                </a:extLst>
              </p:cNvPr>
              <p:cNvSpPr txBox="1"/>
              <p:nvPr/>
            </p:nvSpPr>
            <p:spPr>
              <a:xfrm>
                <a:off x="2841110" y="1665641"/>
                <a:ext cx="319299" cy="3311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sz="1400" dirty="0">
                    <a:solidFill>
                      <a:schemeClr val="bg1"/>
                    </a:solidFill>
                    <a:latin typeface="Copperplate" panose="02000504000000020004" pitchFamily="2" charset="77"/>
                  </a:rPr>
                  <a:t>+</a:t>
                </a:r>
              </a:p>
            </p:txBody>
          </p:sp>
        </p:grp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655C8021-AB68-F74D-868F-0D15D83D7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989" y="1156224"/>
            <a:ext cx="5037260" cy="376563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1549615-9976-3A4B-AC3F-F06DBB1C3BD7}"/>
              </a:ext>
            </a:extLst>
          </p:cNvPr>
          <p:cNvSpPr txBox="1"/>
          <p:nvPr/>
        </p:nvSpPr>
        <p:spPr>
          <a:xfrm>
            <a:off x="4051731" y="616028"/>
            <a:ext cx="3320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LARGE MWPC (CERN 1970)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CC8542-093C-6540-BF70-304F5262A86F}"/>
              </a:ext>
            </a:extLst>
          </p:cNvPr>
          <p:cNvSpPr txBox="1"/>
          <p:nvPr/>
        </p:nvSpPr>
        <p:spPr>
          <a:xfrm>
            <a:off x="283953" y="5158504"/>
            <a:ext cx="3493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G. Charpak et al, </a:t>
            </a:r>
          </a:p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Nucl. Instr. Meth. 62(1968)282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C03ABBE-6F95-6FD4-6AB4-C8EA12835F37}"/>
              </a:ext>
            </a:extLst>
          </p:cNvPr>
          <p:cNvGrpSpPr/>
          <p:nvPr/>
        </p:nvGrpSpPr>
        <p:grpSpPr>
          <a:xfrm>
            <a:off x="4774099" y="5235841"/>
            <a:ext cx="3442626" cy="646331"/>
            <a:chOff x="4774099" y="5235841"/>
            <a:chExt cx="3442626" cy="64633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4DC75C-78DC-446E-95DC-ED3A323F7A49}"/>
                </a:ext>
              </a:extLst>
            </p:cNvPr>
            <p:cNvSpPr/>
            <p:nvPr/>
          </p:nvSpPr>
          <p:spPr>
            <a:xfrm>
              <a:off x="6232072" y="5261000"/>
              <a:ext cx="1944626" cy="596015"/>
            </a:xfrm>
            <a:prstGeom prst="rect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opperplate" panose="02000504000000020004" pitchFamily="2" charset="7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8883139-D209-2041-BA4A-126C6C49A016}"/>
                </a:ext>
              </a:extLst>
            </p:cNvPr>
            <p:cNvSpPr txBox="1"/>
            <p:nvPr/>
          </p:nvSpPr>
          <p:spPr>
            <a:xfrm>
              <a:off x="4774099" y="5235841"/>
              <a:ext cx="15112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dirty="0">
                  <a:solidFill>
                    <a:schemeClr val="bg1"/>
                  </a:solidFill>
                  <a:latin typeface="Copperplate" panose="02000504000000020004" pitchFamily="2" charset="77"/>
                </a:rPr>
                <a:t>Georges Charpak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E22C4A5-00CA-17D1-28B9-B1C58C36D4D5}"/>
                </a:ext>
              </a:extLst>
            </p:cNvPr>
            <p:cNvSpPr txBox="1"/>
            <p:nvPr/>
          </p:nvSpPr>
          <p:spPr>
            <a:xfrm>
              <a:off x="7281854" y="5328176"/>
              <a:ext cx="9348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2400">
                  <a:solidFill>
                    <a:schemeClr val="accent6">
                      <a:lumMod val="75000"/>
                    </a:schemeClr>
                  </a:solidFill>
                  <a:latin typeface="Copperplate" panose="02000504000000020004" pitchFamily="2" charset="77"/>
                </a:rPr>
                <a:t>1992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1B29E5-D2A9-D48A-4C2B-126C98C82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2073" y="5261000"/>
              <a:ext cx="1102296" cy="601911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03D9113-5328-97DA-2A3B-792EF0E5D685}"/>
              </a:ext>
            </a:extLst>
          </p:cNvPr>
          <p:cNvSpPr txBox="1"/>
          <p:nvPr/>
        </p:nvSpPr>
        <p:spPr>
          <a:xfrm>
            <a:off x="4051731" y="1854378"/>
            <a:ext cx="1293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b="1" dirty="0">
                <a:solidFill>
                  <a:srgbClr val="0070C0"/>
                </a:solidFill>
                <a:latin typeface="Copperplate" panose="02000504000000020004" pitchFamily="2" charset="77"/>
              </a:rPr>
              <a:t>Charpak </a:t>
            </a:r>
            <a:endParaRPr lang="en-GB" b="1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45EEF6-7077-9AF1-5B3A-FC139CC80CD8}"/>
              </a:ext>
            </a:extLst>
          </p:cNvPr>
          <p:cNvSpPr txBox="1"/>
          <p:nvPr/>
        </p:nvSpPr>
        <p:spPr>
          <a:xfrm>
            <a:off x="5247350" y="1706498"/>
            <a:ext cx="1293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b="1" dirty="0">
                <a:solidFill>
                  <a:srgbClr val="0070C0"/>
                </a:solidFill>
                <a:latin typeface="Copperplate" panose="02000504000000020004" pitchFamily="2" charset="77"/>
              </a:rPr>
              <a:t>Sauli </a:t>
            </a:r>
            <a:endParaRPr lang="en-GB" b="1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00FB2F-FD1E-A33B-D03A-E5466AA3C09D}"/>
              </a:ext>
            </a:extLst>
          </p:cNvPr>
          <p:cNvSpPr txBox="1"/>
          <p:nvPr/>
        </p:nvSpPr>
        <p:spPr>
          <a:xfrm>
            <a:off x="201834" y="1324693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Georges Charpak (CERN)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8708D0-7799-D7F6-811F-37A63CA8AA49}"/>
              </a:ext>
            </a:extLst>
          </p:cNvPr>
          <p:cNvSpPr txBox="1"/>
          <p:nvPr/>
        </p:nvSpPr>
        <p:spPr>
          <a:xfrm>
            <a:off x="522669" y="2296696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Copperplate" panose="02000504000000020004" pitchFamily="2" charset="77"/>
              </a:rPr>
              <a:t>Drift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149572-4BAE-0FBE-1D90-541F9E601765}"/>
              </a:ext>
            </a:extLst>
          </p:cNvPr>
          <p:cNvGrpSpPr/>
          <p:nvPr/>
        </p:nvGrpSpPr>
        <p:grpSpPr>
          <a:xfrm>
            <a:off x="727222" y="1690232"/>
            <a:ext cx="2038492" cy="3347929"/>
            <a:chOff x="727222" y="1690232"/>
            <a:chExt cx="2038492" cy="3347929"/>
          </a:xfrm>
        </p:grpSpPr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FE0EC5DB-CAFE-0EB3-F90E-A1AEDCF32A53}"/>
                </a:ext>
              </a:extLst>
            </p:cNvPr>
            <p:cNvSpPr/>
            <p:nvPr/>
          </p:nvSpPr>
          <p:spPr>
            <a:xfrm flipV="1">
              <a:off x="1522234" y="3905310"/>
              <a:ext cx="324197" cy="682208"/>
            </a:xfrm>
            <a:prstGeom prst="triangle">
              <a:avLst>
                <a:gd name="adj" fmla="val 26923"/>
              </a:avLst>
            </a:prstGeom>
            <a:solidFill>
              <a:srgbClr val="4B52E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E1891EB3-5462-C1ED-ED46-77F4F97FCB0D}"/>
                </a:ext>
              </a:extLst>
            </p:cNvPr>
            <p:cNvSpPr/>
            <p:nvPr/>
          </p:nvSpPr>
          <p:spPr>
            <a:xfrm>
              <a:off x="2544558" y="2761809"/>
              <a:ext cx="221156" cy="450643"/>
            </a:xfrm>
            <a:prstGeom prst="triangle">
              <a:avLst>
                <a:gd name="adj" fmla="val 2692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riangle 38">
              <a:extLst>
                <a:ext uri="{FF2B5EF4-FFF2-40B4-BE49-F238E27FC236}">
                  <a16:creationId xmlns:a16="http://schemas.microsoft.com/office/drawing/2014/main" id="{3BA56CB8-A624-EDBD-E4FA-99CDB68BEAD9}"/>
                </a:ext>
              </a:extLst>
            </p:cNvPr>
            <p:cNvSpPr/>
            <p:nvPr/>
          </p:nvSpPr>
          <p:spPr>
            <a:xfrm>
              <a:off x="727222" y="2802241"/>
              <a:ext cx="221156" cy="450643"/>
            </a:xfrm>
            <a:prstGeom prst="triangle">
              <a:avLst>
                <a:gd name="adj" fmla="val 2692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riangle 39">
              <a:extLst>
                <a:ext uri="{FF2B5EF4-FFF2-40B4-BE49-F238E27FC236}">
                  <a16:creationId xmlns:a16="http://schemas.microsoft.com/office/drawing/2014/main" id="{FF9225C8-B24B-DC29-3C06-433B249AB686}"/>
                </a:ext>
              </a:extLst>
            </p:cNvPr>
            <p:cNvSpPr/>
            <p:nvPr/>
          </p:nvSpPr>
          <p:spPr>
            <a:xfrm>
              <a:off x="2131098" y="1690232"/>
              <a:ext cx="221156" cy="450643"/>
            </a:xfrm>
            <a:prstGeom prst="triangle">
              <a:avLst>
                <a:gd name="adj" fmla="val 2692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riangle 40">
              <a:extLst>
                <a:ext uri="{FF2B5EF4-FFF2-40B4-BE49-F238E27FC236}">
                  <a16:creationId xmlns:a16="http://schemas.microsoft.com/office/drawing/2014/main" id="{E890E107-43AC-04C2-9CCC-56954BDE847E}"/>
                </a:ext>
              </a:extLst>
            </p:cNvPr>
            <p:cNvSpPr/>
            <p:nvPr/>
          </p:nvSpPr>
          <p:spPr>
            <a:xfrm>
              <a:off x="2048421" y="4587518"/>
              <a:ext cx="221156" cy="450643"/>
            </a:xfrm>
            <a:prstGeom prst="triangle">
              <a:avLst>
                <a:gd name="adj" fmla="val 2692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014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07679CA4-5B06-AE2E-10BC-ABDDF37FCC01}"/>
              </a:ext>
            </a:extLst>
          </p:cNvPr>
          <p:cNvGrpSpPr/>
          <p:nvPr/>
        </p:nvGrpSpPr>
        <p:grpSpPr>
          <a:xfrm>
            <a:off x="5140079" y="2372639"/>
            <a:ext cx="3725169" cy="2897193"/>
            <a:chOff x="4935409" y="2035754"/>
            <a:chExt cx="3883382" cy="302024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354DA8F-6C52-86D1-CD26-D567D92F54C5}"/>
                </a:ext>
              </a:extLst>
            </p:cNvPr>
            <p:cNvSpPr/>
            <p:nvPr/>
          </p:nvSpPr>
          <p:spPr>
            <a:xfrm>
              <a:off x="4935409" y="2499133"/>
              <a:ext cx="3883382" cy="25568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Copperplate" panose="02000504000000020004" pitchFamily="2" charset="77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89D1AB3-FEA1-98E8-A73F-A7F858E8C896}"/>
                </a:ext>
              </a:extLst>
            </p:cNvPr>
            <p:cNvGrpSpPr/>
            <p:nvPr/>
          </p:nvGrpSpPr>
          <p:grpSpPr>
            <a:xfrm>
              <a:off x="5184841" y="2564344"/>
              <a:ext cx="3486938" cy="2287200"/>
              <a:chOff x="358381" y="3100881"/>
              <a:chExt cx="3486938" cy="22872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DB9C30E-413B-2B37-E9E4-22390D476F92}"/>
                  </a:ext>
                </a:extLst>
              </p:cNvPr>
              <p:cNvGrpSpPr/>
              <p:nvPr/>
            </p:nvGrpSpPr>
            <p:grpSpPr>
              <a:xfrm>
                <a:off x="492125" y="3100881"/>
                <a:ext cx="3246306" cy="2287200"/>
                <a:chOff x="1274135" y="1487132"/>
                <a:chExt cx="5068647" cy="4269802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D3EAE89E-ED5D-1A84-F3FA-A00FF9914809}"/>
                    </a:ext>
                  </a:extLst>
                </p:cNvPr>
                <p:cNvSpPr/>
                <p:nvPr/>
              </p:nvSpPr>
              <p:spPr>
                <a:xfrm>
                  <a:off x="5723333" y="1699259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6040307-6008-C319-4C84-A9F8182BA2B9}"/>
                    </a:ext>
                  </a:extLst>
                </p:cNvPr>
                <p:cNvSpPr/>
                <p:nvPr/>
              </p:nvSpPr>
              <p:spPr>
                <a:xfrm>
                  <a:off x="4948499" y="1503389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3C9A4E9-81DE-6E8B-19B5-19A578CCA840}"/>
                    </a:ext>
                  </a:extLst>
                </p:cNvPr>
                <p:cNvSpPr/>
                <p:nvPr/>
              </p:nvSpPr>
              <p:spPr>
                <a:xfrm>
                  <a:off x="4728982" y="1520580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FD447A6-7887-6CCC-0AA7-AACD88065934}"/>
                    </a:ext>
                  </a:extLst>
                </p:cNvPr>
                <p:cNvSpPr/>
                <p:nvPr/>
              </p:nvSpPr>
              <p:spPr>
                <a:xfrm>
                  <a:off x="4527176" y="1495146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75610E6-2823-6AF6-0955-0347457D18F1}"/>
                    </a:ext>
                  </a:extLst>
                </p:cNvPr>
                <p:cNvSpPr/>
                <p:nvPr/>
              </p:nvSpPr>
              <p:spPr>
                <a:xfrm>
                  <a:off x="3013811" y="1495146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2260510-A9ED-8766-24D6-A78FDAAE296B}"/>
                    </a:ext>
                  </a:extLst>
                </p:cNvPr>
                <p:cNvSpPr/>
                <p:nvPr/>
              </p:nvSpPr>
              <p:spPr>
                <a:xfrm>
                  <a:off x="2791741" y="1503389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4B40535-27BA-6E28-B022-5924BDF2424F}"/>
                    </a:ext>
                  </a:extLst>
                </p:cNvPr>
                <p:cNvSpPr/>
                <p:nvPr/>
              </p:nvSpPr>
              <p:spPr>
                <a:xfrm>
                  <a:off x="2579742" y="1487132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78C7DB9-5AAC-AFD2-7B60-D5C610A6DE47}"/>
                    </a:ext>
                  </a:extLst>
                </p:cNvPr>
                <p:cNvSpPr/>
                <p:nvPr/>
              </p:nvSpPr>
              <p:spPr>
                <a:xfrm>
                  <a:off x="1795971" y="1671798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88CE446-D85E-68B2-E0AA-E7400B1DDA0F}"/>
                    </a:ext>
                  </a:extLst>
                </p:cNvPr>
                <p:cNvSpPr/>
                <p:nvPr/>
              </p:nvSpPr>
              <p:spPr>
                <a:xfrm>
                  <a:off x="1274135" y="1687895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D7DE2FD-D333-1AA7-E38F-87DA8E8FECB0}"/>
                    </a:ext>
                  </a:extLst>
                </p:cNvPr>
                <p:cNvSpPr/>
                <p:nvPr/>
              </p:nvSpPr>
              <p:spPr>
                <a:xfrm>
                  <a:off x="6284416" y="1699259"/>
                  <a:ext cx="58366" cy="4057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</p:grp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46EF4BE2-7BE2-97FE-FC99-D11241E21785}"/>
                  </a:ext>
                </a:extLst>
              </p:cNvPr>
              <p:cNvSpPr/>
              <p:nvPr/>
            </p:nvSpPr>
            <p:spPr>
              <a:xfrm>
                <a:off x="358381" y="3537609"/>
                <a:ext cx="3486938" cy="1335947"/>
              </a:xfrm>
              <a:custGeom>
                <a:avLst/>
                <a:gdLst>
                  <a:gd name="connsiteX0" fmla="*/ 2732690 w 5444359"/>
                  <a:gd name="connsiteY0" fmla="*/ 0 h 2995448"/>
                  <a:gd name="connsiteX1" fmla="*/ 5444359 w 5444359"/>
                  <a:gd name="connsiteY1" fmla="*/ 1502979 h 2995448"/>
                  <a:gd name="connsiteX2" fmla="*/ 5328745 w 5444359"/>
                  <a:gd name="connsiteY2" fmla="*/ 2995448 h 2995448"/>
                  <a:gd name="connsiteX3" fmla="*/ 94593 w 5444359"/>
                  <a:gd name="connsiteY3" fmla="*/ 2963917 h 2995448"/>
                  <a:gd name="connsiteX4" fmla="*/ 0 w 5444359"/>
                  <a:gd name="connsiteY4" fmla="*/ 1481959 h 2995448"/>
                  <a:gd name="connsiteX5" fmla="*/ 2732690 w 5444359"/>
                  <a:gd name="connsiteY5" fmla="*/ 0 h 2995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44359" h="2995448">
                    <a:moveTo>
                      <a:pt x="2732690" y="0"/>
                    </a:moveTo>
                    <a:lnTo>
                      <a:pt x="5444359" y="1502979"/>
                    </a:lnTo>
                    <a:lnTo>
                      <a:pt x="5328745" y="2995448"/>
                    </a:lnTo>
                    <a:lnTo>
                      <a:pt x="94593" y="2963917"/>
                    </a:lnTo>
                    <a:lnTo>
                      <a:pt x="0" y="1481959"/>
                    </a:lnTo>
                    <a:lnTo>
                      <a:pt x="273269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>
                  <a:latin typeface="Copperplate" panose="02000504000000020004" pitchFamily="2" charset="77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9E10DB-1512-190C-BE7F-E9B350D04655}"/>
                </a:ext>
              </a:extLst>
            </p:cNvPr>
            <p:cNvSpPr txBox="1"/>
            <p:nvPr/>
          </p:nvSpPr>
          <p:spPr>
            <a:xfrm>
              <a:off x="5415695" y="2035754"/>
              <a:ext cx="3317437" cy="385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dirty="0">
                  <a:solidFill>
                    <a:schemeClr val="bg1"/>
                  </a:solidFill>
                </a:rPr>
                <a:t>p-p</a:t>
              </a:r>
              <a:r>
                <a:rPr lang="en-CH" dirty="0">
                  <a:solidFill>
                    <a:schemeClr val="bg1"/>
                  </a:solidFill>
                  <a:latin typeface="Copperplate" panose="02000504000000020004" pitchFamily="2" charset="77"/>
                </a:rPr>
                <a:t> collisions  62+62 </a:t>
              </a:r>
              <a:r>
                <a:rPr lang="en-CH" dirty="0">
                  <a:solidFill>
                    <a:schemeClr val="bg1"/>
                  </a:solidFill>
                </a:rPr>
                <a:t>GeV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BDA130B-8D69-A38C-75D6-C13E637BE7AA}"/>
                </a:ext>
              </a:extLst>
            </p:cNvPr>
            <p:cNvGrpSpPr/>
            <p:nvPr/>
          </p:nvGrpSpPr>
          <p:grpSpPr>
            <a:xfrm>
              <a:off x="5176237" y="3369875"/>
              <a:ext cx="3170373" cy="1651873"/>
              <a:chOff x="4921260" y="4235577"/>
              <a:chExt cx="3170373" cy="1651873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C0A62FC-942F-2CF0-3755-F22801CFAD6E}"/>
                  </a:ext>
                </a:extLst>
              </p:cNvPr>
              <p:cNvGrpSpPr/>
              <p:nvPr/>
            </p:nvGrpSpPr>
            <p:grpSpPr>
              <a:xfrm>
                <a:off x="4921260" y="4235577"/>
                <a:ext cx="3170373" cy="1651873"/>
                <a:chOff x="1134286" y="2818492"/>
                <a:chExt cx="4950088" cy="308375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AAB0E5B-4CCC-DE84-2C70-41ADBE7CEB07}"/>
                    </a:ext>
                  </a:extLst>
                </p:cNvPr>
                <p:cNvSpPr txBox="1"/>
                <p:nvPr/>
              </p:nvSpPr>
              <p:spPr>
                <a:xfrm>
                  <a:off x="1697664" y="4380463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C35FFE2-4ACD-B142-3A70-E1F5EC39DA4A}"/>
                    </a:ext>
                  </a:extLst>
                </p:cNvPr>
                <p:cNvSpPr txBox="1"/>
                <p:nvPr/>
              </p:nvSpPr>
              <p:spPr>
                <a:xfrm>
                  <a:off x="4835148" y="3364752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AF0ACBB-C609-1F5B-D24B-EDA7E2DB70B2}"/>
                    </a:ext>
                  </a:extLst>
                </p:cNvPr>
                <p:cNvSpPr txBox="1"/>
                <p:nvPr/>
              </p:nvSpPr>
              <p:spPr>
                <a:xfrm>
                  <a:off x="5595939" y="4087228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2CF86F0-6A69-F190-E2FA-CB480E1921E9}"/>
                    </a:ext>
                  </a:extLst>
                </p:cNvPr>
                <p:cNvSpPr txBox="1"/>
                <p:nvPr/>
              </p:nvSpPr>
              <p:spPr>
                <a:xfrm>
                  <a:off x="4843438" y="4044899"/>
                  <a:ext cx="300082" cy="7187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8C14FD8-48A7-2A08-09FF-FC8C2D7DC13E}"/>
                    </a:ext>
                  </a:extLst>
                </p:cNvPr>
                <p:cNvSpPr txBox="1"/>
                <p:nvPr/>
              </p:nvSpPr>
              <p:spPr>
                <a:xfrm>
                  <a:off x="4620570" y="4012506"/>
                  <a:ext cx="300082" cy="7187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8C93813-3FC9-CE28-79BA-53472695EB1D}"/>
                    </a:ext>
                  </a:extLst>
                </p:cNvPr>
                <p:cNvSpPr txBox="1"/>
                <p:nvPr/>
              </p:nvSpPr>
              <p:spPr>
                <a:xfrm>
                  <a:off x="4397705" y="3964748"/>
                  <a:ext cx="300082" cy="7187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E039576-A70A-DCD9-3C09-CB4D98536AF3}"/>
                    </a:ext>
                  </a:extLst>
                </p:cNvPr>
                <p:cNvSpPr txBox="1"/>
                <p:nvPr/>
              </p:nvSpPr>
              <p:spPr>
                <a:xfrm>
                  <a:off x="4607227" y="3522589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26E0676-DBDF-752F-6ADB-070F25D2E5A5}"/>
                    </a:ext>
                  </a:extLst>
                </p:cNvPr>
                <p:cNvSpPr txBox="1"/>
                <p:nvPr/>
              </p:nvSpPr>
              <p:spPr>
                <a:xfrm>
                  <a:off x="4414943" y="3610781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804CBB5-8F2F-D5C6-FF18-BA55111F4386}"/>
                    </a:ext>
                  </a:extLst>
                </p:cNvPr>
                <p:cNvSpPr txBox="1"/>
                <p:nvPr/>
              </p:nvSpPr>
              <p:spPr>
                <a:xfrm>
                  <a:off x="5590281" y="5021203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13F91B1-B13F-E616-1995-E53D5E288E5A}"/>
                    </a:ext>
                  </a:extLst>
                </p:cNvPr>
                <p:cNvSpPr txBox="1"/>
                <p:nvPr/>
              </p:nvSpPr>
              <p:spPr>
                <a:xfrm>
                  <a:off x="4844377" y="4465243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E0CA4E6-D2E7-E3A6-1781-BA67C285CA90}"/>
                    </a:ext>
                  </a:extLst>
                </p:cNvPr>
                <p:cNvSpPr txBox="1"/>
                <p:nvPr/>
              </p:nvSpPr>
              <p:spPr>
                <a:xfrm>
                  <a:off x="4606913" y="4301727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15E1351-E8CF-30EC-31EC-E916A4FA0BA5}"/>
                    </a:ext>
                  </a:extLst>
                </p:cNvPr>
                <p:cNvSpPr txBox="1"/>
                <p:nvPr/>
              </p:nvSpPr>
              <p:spPr>
                <a:xfrm>
                  <a:off x="4399560" y="4131072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AAE6E9D-BF5F-9CC2-0553-42CE5560C70A}"/>
                    </a:ext>
                  </a:extLst>
                </p:cNvPr>
                <p:cNvSpPr txBox="1"/>
                <p:nvPr/>
              </p:nvSpPr>
              <p:spPr>
                <a:xfrm>
                  <a:off x="2899341" y="2982466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34C8111-58CA-7042-E55E-A227B9CE600A}"/>
                    </a:ext>
                  </a:extLst>
                </p:cNvPr>
                <p:cNvSpPr txBox="1"/>
                <p:nvPr/>
              </p:nvSpPr>
              <p:spPr>
                <a:xfrm>
                  <a:off x="2674781" y="2890097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78045A48-DD58-96E8-03B2-1119D1CB5C0F}"/>
                    </a:ext>
                  </a:extLst>
                </p:cNvPr>
                <p:cNvSpPr txBox="1"/>
                <p:nvPr/>
              </p:nvSpPr>
              <p:spPr>
                <a:xfrm>
                  <a:off x="2458582" y="2818492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F6D171E-33CF-1C4E-4097-709B992399FD}"/>
                    </a:ext>
                  </a:extLst>
                </p:cNvPr>
                <p:cNvSpPr txBox="1"/>
                <p:nvPr/>
              </p:nvSpPr>
              <p:spPr>
                <a:xfrm>
                  <a:off x="2481034" y="3482282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E19F51B-5C2D-D1A5-D6FE-611E4AE21710}"/>
                    </a:ext>
                  </a:extLst>
                </p:cNvPr>
                <p:cNvSpPr txBox="1"/>
                <p:nvPr/>
              </p:nvSpPr>
              <p:spPr>
                <a:xfrm>
                  <a:off x="2694952" y="3515971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CE42D4B-3510-AEC9-227B-5C99B8C4ED7B}"/>
                    </a:ext>
                  </a:extLst>
                </p:cNvPr>
                <p:cNvSpPr txBox="1"/>
                <p:nvPr/>
              </p:nvSpPr>
              <p:spPr>
                <a:xfrm>
                  <a:off x="2893502" y="3534291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4AA322F-E530-CFE6-BA22-98F1954E9411}"/>
                    </a:ext>
                  </a:extLst>
                </p:cNvPr>
                <p:cNvSpPr txBox="1"/>
                <p:nvPr/>
              </p:nvSpPr>
              <p:spPr>
                <a:xfrm>
                  <a:off x="2900159" y="3728097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C22579D1-8FCE-4EE4-9153-F1E39080A08B}"/>
                    </a:ext>
                  </a:extLst>
                </p:cNvPr>
                <p:cNvSpPr txBox="1"/>
                <p:nvPr/>
              </p:nvSpPr>
              <p:spPr>
                <a:xfrm>
                  <a:off x="2677225" y="3845257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2161B03-D7EB-52A0-46E1-4FBA09CE32B2}"/>
                    </a:ext>
                  </a:extLst>
                </p:cNvPr>
                <p:cNvSpPr txBox="1"/>
                <p:nvPr/>
              </p:nvSpPr>
              <p:spPr>
                <a:xfrm>
                  <a:off x="2454288" y="3962417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51B1EE5-D51C-2DC5-CBB9-FD8D7EB641FA}"/>
                    </a:ext>
                  </a:extLst>
                </p:cNvPr>
                <p:cNvSpPr txBox="1"/>
                <p:nvPr/>
              </p:nvSpPr>
              <p:spPr>
                <a:xfrm>
                  <a:off x="2476009" y="4117058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238C24E-AB85-70BE-5829-4BA61E5D49B5}"/>
                    </a:ext>
                  </a:extLst>
                </p:cNvPr>
                <p:cNvSpPr txBox="1"/>
                <p:nvPr/>
              </p:nvSpPr>
              <p:spPr>
                <a:xfrm>
                  <a:off x="2690178" y="3949740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8C25872F-26D6-AC8E-6E75-7ECE86A920D9}"/>
                    </a:ext>
                  </a:extLst>
                </p:cNvPr>
                <p:cNvSpPr txBox="1"/>
                <p:nvPr/>
              </p:nvSpPr>
              <p:spPr>
                <a:xfrm>
                  <a:off x="2902122" y="3804285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129AF24-30B6-1A64-BB41-FFEAAEBC9B23}"/>
                    </a:ext>
                  </a:extLst>
                </p:cNvPr>
                <p:cNvSpPr txBox="1"/>
                <p:nvPr/>
              </p:nvSpPr>
              <p:spPr>
                <a:xfrm>
                  <a:off x="2912312" y="4723360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5829377-94F8-186F-22E6-243FCF826DB4}"/>
                    </a:ext>
                  </a:extLst>
                </p:cNvPr>
                <p:cNvSpPr txBox="1"/>
                <p:nvPr/>
              </p:nvSpPr>
              <p:spPr>
                <a:xfrm>
                  <a:off x="2688106" y="4914094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09E05A5-3B43-D5F5-7051-306A8CA967E1}"/>
                    </a:ext>
                  </a:extLst>
                </p:cNvPr>
                <p:cNvSpPr txBox="1"/>
                <p:nvPr/>
              </p:nvSpPr>
              <p:spPr>
                <a:xfrm>
                  <a:off x="2471123" y="5020813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5D5E442-CBFD-957D-CF04-C664015416EA}"/>
                    </a:ext>
                  </a:extLst>
                </p:cNvPr>
                <p:cNvSpPr txBox="1"/>
                <p:nvPr/>
              </p:nvSpPr>
              <p:spPr>
                <a:xfrm>
                  <a:off x="1691601" y="4692853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80C7EC3-0216-F474-9498-3BE1E736BA24}"/>
                    </a:ext>
                  </a:extLst>
                </p:cNvPr>
                <p:cNvSpPr txBox="1"/>
                <p:nvPr/>
              </p:nvSpPr>
              <p:spPr>
                <a:xfrm>
                  <a:off x="1154870" y="4814158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7C29550-12CA-9DAB-BE3E-EC0F369A1074}"/>
                    </a:ext>
                  </a:extLst>
                </p:cNvPr>
                <p:cNvSpPr txBox="1"/>
                <p:nvPr/>
              </p:nvSpPr>
              <p:spPr>
                <a:xfrm>
                  <a:off x="1134286" y="5183489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03E705F-DB2C-0CAC-6367-89CA05D8F0B5}"/>
                    </a:ext>
                  </a:extLst>
                </p:cNvPr>
                <p:cNvSpPr txBox="1"/>
                <p:nvPr/>
              </p:nvSpPr>
              <p:spPr>
                <a:xfrm>
                  <a:off x="1691461" y="3257517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B382677-40D2-8B88-A6D5-9F7732FAC8B8}"/>
                    </a:ext>
                  </a:extLst>
                </p:cNvPr>
                <p:cNvSpPr txBox="1"/>
                <p:nvPr/>
              </p:nvSpPr>
              <p:spPr>
                <a:xfrm>
                  <a:off x="1159909" y="2973885"/>
                  <a:ext cx="488435" cy="7187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dirty="0">
                      <a:latin typeface="Copperplate" panose="02000504000000020004" pitchFamily="2" charset="77"/>
                    </a:rPr>
                    <a:t>*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4F3C5C1-DA94-3521-2F77-4356F46D25EB}"/>
                  </a:ext>
                </a:extLst>
              </p:cNvPr>
              <p:cNvSpPr txBox="1"/>
              <p:nvPr/>
            </p:nvSpPr>
            <p:spPr>
              <a:xfrm>
                <a:off x="6526382" y="4671069"/>
                <a:ext cx="289432" cy="288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sz="1200" b="1" dirty="0">
                    <a:latin typeface="Copperplate" panose="02000504000000020004" pitchFamily="2" charset="77"/>
                  </a:rPr>
                  <a:t>+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C5B207C-E681-050C-7C79-AFD27610C1D0}"/>
                </a:ext>
              </a:extLst>
            </p:cNvPr>
            <p:cNvGrpSpPr/>
            <p:nvPr/>
          </p:nvGrpSpPr>
          <p:grpSpPr>
            <a:xfrm>
              <a:off x="5238800" y="3473762"/>
              <a:ext cx="3300849" cy="1375091"/>
              <a:chOff x="1149350" y="2263459"/>
              <a:chExt cx="3300849" cy="1375091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275EE959-EF3F-1124-F0D5-84FDA476C7F1}"/>
                  </a:ext>
                </a:extLst>
              </p:cNvPr>
              <p:cNvGrpSpPr/>
              <p:nvPr/>
            </p:nvGrpSpPr>
            <p:grpSpPr>
              <a:xfrm>
                <a:off x="1149350" y="2263459"/>
                <a:ext cx="3300849" cy="1375091"/>
                <a:chOff x="1149350" y="2263459"/>
                <a:chExt cx="3300849" cy="1375091"/>
              </a:xfrm>
            </p:grpSpPr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551E18C4-4A54-060E-6C52-0CBBC1E624BA}"/>
                    </a:ext>
                  </a:extLst>
                </p:cNvPr>
                <p:cNvSpPr/>
                <p:nvPr/>
              </p:nvSpPr>
              <p:spPr>
                <a:xfrm>
                  <a:off x="1943100" y="2266950"/>
                  <a:ext cx="876300" cy="476250"/>
                </a:xfrm>
                <a:custGeom>
                  <a:avLst/>
                  <a:gdLst>
                    <a:gd name="connsiteX0" fmla="*/ 876300 w 876300"/>
                    <a:gd name="connsiteY0" fmla="*/ 476250 h 476250"/>
                    <a:gd name="connsiteX1" fmla="*/ 742950 w 876300"/>
                    <a:gd name="connsiteY1" fmla="*/ 349250 h 476250"/>
                    <a:gd name="connsiteX2" fmla="*/ 596900 w 876300"/>
                    <a:gd name="connsiteY2" fmla="*/ 228600 h 476250"/>
                    <a:gd name="connsiteX3" fmla="*/ 476250 w 876300"/>
                    <a:gd name="connsiteY3" fmla="*/ 158750 h 476250"/>
                    <a:gd name="connsiteX4" fmla="*/ 355600 w 876300"/>
                    <a:gd name="connsiteY4" fmla="*/ 101600 h 476250"/>
                    <a:gd name="connsiteX5" fmla="*/ 247650 w 876300"/>
                    <a:gd name="connsiteY5" fmla="*/ 63500 h 476250"/>
                    <a:gd name="connsiteX6" fmla="*/ 139700 w 876300"/>
                    <a:gd name="connsiteY6" fmla="*/ 44450 h 476250"/>
                    <a:gd name="connsiteX7" fmla="*/ 0 w 876300"/>
                    <a:gd name="connsiteY7" fmla="*/ 0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6300" h="476250">
                      <a:moveTo>
                        <a:pt x="876300" y="476250"/>
                      </a:moveTo>
                      <a:lnTo>
                        <a:pt x="742950" y="349250"/>
                      </a:lnTo>
                      <a:lnTo>
                        <a:pt x="596900" y="228600"/>
                      </a:lnTo>
                      <a:lnTo>
                        <a:pt x="476250" y="158750"/>
                      </a:lnTo>
                      <a:lnTo>
                        <a:pt x="355600" y="101600"/>
                      </a:lnTo>
                      <a:lnTo>
                        <a:pt x="247650" y="63500"/>
                      </a:lnTo>
                      <a:lnTo>
                        <a:pt x="139700" y="4445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36510355-B02B-09F6-03A6-264E4625BB58}"/>
                    </a:ext>
                  </a:extLst>
                </p:cNvPr>
                <p:cNvSpPr/>
                <p:nvPr/>
              </p:nvSpPr>
              <p:spPr>
                <a:xfrm>
                  <a:off x="1174750" y="2368550"/>
                  <a:ext cx="1644650" cy="387350"/>
                </a:xfrm>
                <a:custGeom>
                  <a:avLst/>
                  <a:gdLst>
                    <a:gd name="connsiteX0" fmla="*/ 1644650 w 1644650"/>
                    <a:gd name="connsiteY0" fmla="*/ 387350 h 387350"/>
                    <a:gd name="connsiteX1" fmla="*/ 1409700 w 1644650"/>
                    <a:gd name="connsiteY1" fmla="*/ 368300 h 387350"/>
                    <a:gd name="connsiteX2" fmla="*/ 1181100 w 1644650"/>
                    <a:gd name="connsiteY2" fmla="*/ 336550 h 387350"/>
                    <a:gd name="connsiteX3" fmla="*/ 939800 w 1644650"/>
                    <a:gd name="connsiteY3" fmla="*/ 298450 h 387350"/>
                    <a:gd name="connsiteX4" fmla="*/ 736600 w 1644650"/>
                    <a:gd name="connsiteY4" fmla="*/ 266700 h 387350"/>
                    <a:gd name="connsiteX5" fmla="*/ 533400 w 1644650"/>
                    <a:gd name="connsiteY5" fmla="*/ 215900 h 387350"/>
                    <a:gd name="connsiteX6" fmla="*/ 330200 w 1644650"/>
                    <a:gd name="connsiteY6" fmla="*/ 158750 h 387350"/>
                    <a:gd name="connsiteX7" fmla="*/ 165100 w 1644650"/>
                    <a:gd name="connsiteY7" fmla="*/ 88900 h 387350"/>
                    <a:gd name="connsiteX8" fmla="*/ 0 w 1644650"/>
                    <a:gd name="connsiteY8" fmla="*/ 0 h 387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44650" h="387350">
                      <a:moveTo>
                        <a:pt x="1644650" y="387350"/>
                      </a:moveTo>
                      <a:cubicBezTo>
                        <a:pt x="1565804" y="382058"/>
                        <a:pt x="1486958" y="376767"/>
                        <a:pt x="1409700" y="368300"/>
                      </a:cubicBezTo>
                      <a:cubicBezTo>
                        <a:pt x="1332442" y="359833"/>
                        <a:pt x="1181100" y="336550"/>
                        <a:pt x="1181100" y="336550"/>
                      </a:cubicBezTo>
                      <a:lnTo>
                        <a:pt x="939800" y="298450"/>
                      </a:lnTo>
                      <a:cubicBezTo>
                        <a:pt x="865717" y="286808"/>
                        <a:pt x="804333" y="280458"/>
                        <a:pt x="736600" y="266700"/>
                      </a:cubicBezTo>
                      <a:cubicBezTo>
                        <a:pt x="668867" y="252942"/>
                        <a:pt x="601133" y="233892"/>
                        <a:pt x="533400" y="215900"/>
                      </a:cubicBezTo>
                      <a:cubicBezTo>
                        <a:pt x="465667" y="197908"/>
                        <a:pt x="391583" y="179917"/>
                        <a:pt x="330200" y="158750"/>
                      </a:cubicBezTo>
                      <a:cubicBezTo>
                        <a:pt x="268817" y="137583"/>
                        <a:pt x="220133" y="115358"/>
                        <a:pt x="165100" y="88900"/>
                      </a:cubicBezTo>
                      <a:cubicBezTo>
                        <a:pt x="110067" y="62442"/>
                        <a:pt x="55033" y="31221"/>
                        <a:pt x="0" y="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61" name="Freeform 60">
                  <a:extLst>
                    <a:ext uri="{FF2B5EF4-FFF2-40B4-BE49-F238E27FC236}">
                      <a16:creationId xmlns:a16="http://schemas.microsoft.com/office/drawing/2014/main" id="{25628F9A-503A-AD52-7307-97BDAF8A7C8D}"/>
                    </a:ext>
                  </a:extLst>
                </p:cNvPr>
                <p:cNvSpPr/>
                <p:nvPr/>
              </p:nvSpPr>
              <p:spPr>
                <a:xfrm>
                  <a:off x="1155700" y="2755900"/>
                  <a:ext cx="1631950" cy="660400"/>
                </a:xfrm>
                <a:custGeom>
                  <a:avLst/>
                  <a:gdLst>
                    <a:gd name="connsiteX0" fmla="*/ 1631950 w 1631950"/>
                    <a:gd name="connsiteY0" fmla="*/ 0 h 660400"/>
                    <a:gd name="connsiteX1" fmla="*/ 1390650 w 1631950"/>
                    <a:gd name="connsiteY1" fmla="*/ 25400 h 660400"/>
                    <a:gd name="connsiteX2" fmla="*/ 1066800 w 1631950"/>
                    <a:gd name="connsiteY2" fmla="*/ 95250 h 660400"/>
                    <a:gd name="connsiteX3" fmla="*/ 1003300 w 1631950"/>
                    <a:gd name="connsiteY3" fmla="*/ 114300 h 660400"/>
                    <a:gd name="connsiteX4" fmla="*/ 838200 w 1631950"/>
                    <a:gd name="connsiteY4" fmla="*/ 196850 h 660400"/>
                    <a:gd name="connsiteX5" fmla="*/ 514350 w 1631950"/>
                    <a:gd name="connsiteY5" fmla="*/ 336550 h 660400"/>
                    <a:gd name="connsiteX6" fmla="*/ 361950 w 1631950"/>
                    <a:gd name="connsiteY6" fmla="*/ 431800 h 660400"/>
                    <a:gd name="connsiteX7" fmla="*/ 146050 w 1631950"/>
                    <a:gd name="connsiteY7" fmla="*/ 546100 h 660400"/>
                    <a:gd name="connsiteX8" fmla="*/ 0 w 1631950"/>
                    <a:gd name="connsiteY8" fmla="*/ 660400 h 660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31950" h="660400">
                      <a:moveTo>
                        <a:pt x="1631950" y="0"/>
                      </a:moveTo>
                      <a:cubicBezTo>
                        <a:pt x="1558396" y="4762"/>
                        <a:pt x="1484842" y="9525"/>
                        <a:pt x="1390650" y="25400"/>
                      </a:cubicBezTo>
                      <a:cubicBezTo>
                        <a:pt x="1296458" y="41275"/>
                        <a:pt x="1131358" y="80433"/>
                        <a:pt x="1066800" y="95250"/>
                      </a:cubicBezTo>
                      <a:cubicBezTo>
                        <a:pt x="1002242" y="110067"/>
                        <a:pt x="1041400" y="97367"/>
                        <a:pt x="1003300" y="114300"/>
                      </a:cubicBezTo>
                      <a:cubicBezTo>
                        <a:pt x="965200" y="131233"/>
                        <a:pt x="919692" y="159808"/>
                        <a:pt x="838200" y="196850"/>
                      </a:cubicBezTo>
                      <a:cubicBezTo>
                        <a:pt x="756708" y="233892"/>
                        <a:pt x="593725" y="297392"/>
                        <a:pt x="514350" y="336550"/>
                      </a:cubicBezTo>
                      <a:cubicBezTo>
                        <a:pt x="434975" y="375708"/>
                        <a:pt x="423333" y="396875"/>
                        <a:pt x="361950" y="431800"/>
                      </a:cubicBezTo>
                      <a:cubicBezTo>
                        <a:pt x="300567" y="466725"/>
                        <a:pt x="206375" y="508000"/>
                        <a:pt x="146050" y="546100"/>
                      </a:cubicBezTo>
                      <a:cubicBezTo>
                        <a:pt x="85725" y="584200"/>
                        <a:pt x="42862" y="622300"/>
                        <a:pt x="0" y="66040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62" name="Freeform 61">
                  <a:extLst>
                    <a:ext uri="{FF2B5EF4-FFF2-40B4-BE49-F238E27FC236}">
                      <a16:creationId xmlns:a16="http://schemas.microsoft.com/office/drawing/2014/main" id="{B61656AF-D631-DF39-2440-F889DDF1F02F}"/>
                    </a:ext>
                  </a:extLst>
                </p:cNvPr>
                <p:cNvSpPr/>
                <p:nvPr/>
              </p:nvSpPr>
              <p:spPr>
                <a:xfrm>
                  <a:off x="1149350" y="2755900"/>
                  <a:ext cx="1644650" cy="882650"/>
                </a:xfrm>
                <a:custGeom>
                  <a:avLst/>
                  <a:gdLst>
                    <a:gd name="connsiteX0" fmla="*/ 1644650 w 1644650"/>
                    <a:gd name="connsiteY0" fmla="*/ 0 h 882650"/>
                    <a:gd name="connsiteX1" fmla="*/ 1377950 w 1644650"/>
                    <a:gd name="connsiteY1" fmla="*/ 44450 h 882650"/>
                    <a:gd name="connsiteX2" fmla="*/ 1187450 w 1644650"/>
                    <a:gd name="connsiteY2" fmla="*/ 107950 h 882650"/>
                    <a:gd name="connsiteX3" fmla="*/ 990600 w 1644650"/>
                    <a:gd name="connsiteY3" fmla="*/ 196850 h 882650"/>
                    <a:gd name="connsiteX4" fmla="*/ 857250 w 1644650"/>
                    <a:gd name="connsiteY4" fmla="*/ 266700 h 882650"/>
                    <a:gd name="connsiteX5" fmla="*/ 647700 w 1644650"/>
                    <a:gd name="connsiteY5" fmla="*/ 400050 h 882650"/>
                    <a:gd name="connsiteX6" fmla="*/ 495300 w 1644650"/>
                    <a:gd name="connsiteY6" fmla="*/ 501650 h 882650"/>
                    <a:gd name="connsiteX7" fmla="*/ 349250 w 1644650"/>
                    <a:gd name="connsiteY7" fmla="*/ 609600 h 882650"/>
                    <a:gd name="connsiteX8" fmla="*/ 190500 w 1644650"/>
                    <a:gd name="connsiteY8" fmla="*/ 749300 h 882650"/>
                    <a:gd name="connsiteX9" fmla="*/ 0 w 1644650"/>
                    <a:gd name="connsiteY9" fmla="*/ 882650 h 88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44650" h="882650">
                      <a:moveTo>
                        <a:pt x="1644650" y="0"/>
                      </a:moveTo>
                      <a:cubicBezTo>
                        <a:pt x="1549400" y="13229"/>
                        <a:pt x="1454150" y="26458"/>
                        <a:pt x="1377950" y="44450"/>
                      </a:cubicBezTo>
                      <a:cubicBezTo>
                        <a:pt x="1301750" y="62442"/>
                        <a:pt x="1252008" y="82550"/>
                        <a:pt x="1187450" y="107950"/>
                      </a:cubicBezTo>
                      <a:cubicBezTo>
                        <a:pt x="1122892" y="133350"/>
                        <a:pt x="1045633" y="170392"/>
                        <a:pt x="990600" y="196850"/>
                      </a:cubicBezTo>
                      <a:cubicBezTo>
                        <a:pt x="935567" y="223308"/>
                        <a:pt x="914400" y="232833"/>
                        <a:pt x="857250" y="266700"/>
                      </a:cubicBezTo>
                      <a:cubicBezTo>
                        <a:pt x="800100" y="300567"/>
                        <a:pt x="708025" y="360892"/>
                        <a:pt x="647700" y="400050"/>
                      </a:cubicBezTo>
                      <a:cubicBezTo>
                        <a:pt x="587375" y="439208"/>
                        <a:pt x="545042" y="466725"/>
                        <a:pt x="495300" y="501650"/>
                      </a:cubicBezTo>
                      <a:cubicBezTo>
                        <a:pt x="445558" y="536575"/>
                        <a:pt x="400050" y="568325"/>
                        <a:pt x="349250" y="609600"/>
                      </a:cubicBezTo>
                      <a:cubicBezTo>
                        <a:pt x="298450" y="650875"/>
                        <a:pt x="248708" y="703792"/>
                        <a:pt x="190500" y="749300"/>
                      </a:cubicBezTo>
                      <a:cubicBezTo>
                        <a:pt x="132292" y="794808"/>
                        <a:pt x="66146" y="838729"/>
                        <a:pt x="0" y="88265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63" name="Freeform 62">
                  <a:extLst>
                    <a:ext uri="{FF2B5EF4-FFF2-40B4-BE49-F238E27FC236}">
                      <a16:creationId xmlns:a16="http://schemas.microsoft.com/office/drawing/2014/main" id="{A83462D8-4BE7-92CD-538B-4C41014EA2C6}"/>
                    </a:ext>
                  </a:extLst>
                </p:cNvPr>
                <p:cNvSpPr/>
                <p:nvPr/>
              </p:nvSpPr>
              <p:spPr>
                <a:xfrm>
                  <a:off x="2838450" y="2263459"/>
                  <a:ext cx="997668" cy="530645"/>
                </a:xfrm>
                <a:custGeom>
                  <a:avLst/>
                  <a:gdLst>
                    <a:gd name="connsiteX0" fmla="*/ 0 w 1041400"/>
                    <a:gd name="connsiteY0" fmla="*/ 444500 h 501754"/>
                    <a:gd name="connsiteX1" fmla="*/ 146050 w 1041400"/>
                    <a:gd name="connsiteY1" fmla="*/ 488950 h 501754"/>
                    <a:gd name="connsiteX2" fmla="*/ 317500 w 1041400"/>
                    <a:gd name="connsiteY2" fmla="*/ 501650 h 501754"/>
                    <a:gd name="connsiteX3" fmla="*/ 457200 w 1041400"/>
                    <a:gd name="connsiteY3" fmla="*/ 488950 h 501754"/>
                    <a:gd name="connsiteX4" fmla="*/ 698500 w 1041400"/>
                    <a:gd name="connsiteY4" fmla="*/ 412750 h 501754"/>
                    <a:gd name="connsiteX5" fmla="*/ 863600 w 1041400"/>
                    <a:gd name="connsiteY5" fmla="*/ 266700 h 501754"/>
                    <a:gd name="connsiteX6" fmla="*/ 996950 w 1041400"/>
                    <a:gd name="connsiteY6" fmla="*/ 88900 h 501754"/>
                    <a:gd name="connsiteX7" fmla="*/ 1041400 w 1041400"/>
                    <a:gd name="connsiteY7" fmla="*/ 0 h 501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1400" h="501754">
                      <a:moveTo>
                        <a:pt x="0" y="444500"/>
                      </a:moveTo>
                      <a:cubicBezTo>
                        <a:pt x="46566" y="461962"/>
                        <a:pt x="93133" y="479425"/>
                        <a:pt x="146050" y="488950"/>
                      </a:cubicBezTo>
                      <a:cubicBezTo>
                        <a:pt x="198967" y="498475"/>
                        <a:pt x="265642" y="501650"/>
                        <a:pt x="317500" y="501650"/>
                      </a:cubicBezTo>
                      <a:cubicBezTo>
                        <a:pt x="369358" y="501650"/>
                        <a:pt x="393700" y="503767"/>
                        <a:pt x="457200" y="488950"/>
                      </a:cubicBezTo>
                      <a:cubicBezTo>
                        <a:pt x="520700" y="474133"/>
                        <a:pt x="630767" y="449792"/>
                        <a:pt x="698500" y="412750"/>
                      </a:cubicBezTo>
                      <a:cubicBezTo>
                        <a:pt x="766233" y="375708"/>
                        <a:pt x="813858" y="320675"/>
                        <a:pt x="863600" y="266700"/>
                      </a:cubicBezTo>
                      <a:cubicBezTo>
                        <a:pt x="913342" y="212725"/>
                        <a:pt x="967317" y="133350"/>
                        <a:pt x="996950" y="88900"/>
                      </a:cubicBezTo>
                      <a:cubicBezTo>
                        <a:pt x="1026583" y="44450"/>
                        <a:pt x="1033991" y="22225"/>
                        <a:pt x="1041400" y="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64" name="Freeform 63">
                  <a:extLst>
                    <a:ext uri="{FF2B5EF4-FFF2-40B4-BE49-F238E27FC236}">
                      <a16:creationId xmlns:a16="http://schemas.microsoft.com/office/drawing/2014/main" id="{8E54ABE8-A86C-72CE-CDA2-3521449F8CEB}"/>
                    </a:ext>
                  </a:extLst>
                </p:cNvPr>
                <p:cNvSpPr/>
                <p:nvPr/>
              </p:nvSpPr>
              <p:spPr>
                <a:xfrm>
                  <a:off x="2851150" y="2736850"/>
                  <a:ext cx="1599049" cy="292305"/>
                </a:xfrm>
                <a:custGeom>
                  <a:avLst/>
                  <a:gdLst>
                    <a:gd name="connsiteX0" fmla="*/ 0 w 1599049"/>
                    <a:gd name="connsiteY0" fmla="*/ 0 h 292305"/>
                    <a:gd name="connsiteX1" fmla="*/ 254000 w 1599049"/>
                    <a:gd name="connsiteY1" fmla="*/ 127000 h 292305"/>
                    <a:gd name="connsiteX2" fmla="*/ 412750 w 1599049"/>
                    <a:gd name="connsiteY2" fmla="*/ 190500 h 292305"/>
                    <a:gd name="connsiteX3" fmla="*/ 571500 w 1599049"/>
                    <a:gd name="connsiteY3" fmla="*/ 228600 h 292305"/>
                    <a:gd name="connsiteX4" fmla="*/ 774700 w 1599049"/>
                    <a:gd name="connsiteY4" fmla="*/ 266700 h 292305"/>
                    <a:gd name="connsiteX5" fmla="*/ 971550 w 1599049"/>
                    <a:gd name="connsiteY5" fmla="*/ 285750 h 292305"/>
                    <a:gd name="connsiteX6" fmla="*/ 1143000 w 1599049"/>
                    <a:gd name="connsiteY6" fmla="*/ 292100 h 292305"/>
                    <a:gd name="connsiteX7" fmla="*/ 1257300 w 1599049"/>
                    <a:gd name="connsiteY7" fmla="*/ 279400 h 292305"/>
                    <a:gd name="connsiteX8" fmla="*/ 1454150 w 1599049"/>
                    <a:gd name="connsiteY8" fmla="*/ 266700 h 292305"/>
                    <a:gd name="connsiteX9" fmla="*/ 1593850 w 1599049"/>
                    <a:gd name="connsiteY9" fmla="*/ 247650 h 292305"/>
                    <a:gd name="connsiteX10" fmla="*/ 1555750 w 1599049"/>
                    <a:gd name="connsiteY10" fmla="*/ 228600 h 292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99049" h="292305">
                      <a:moveTo>
                        <a:pt x="0" y="0"/>
                      </a:moveTo>
                      <a:cubicBezTo>
                        <a:pt x="92604" y="47625"/>
                        <a:pt x="185208" y="95250"/>
                        <a:pt x="254000" y="127000"/>
                      </a:cubicBezTo>
                      <a:cubicBezTo>
                        <a:pt x="322792" y="158750"/>
                        <a:pt x="359833" y="173567"/>
                        <a:pt x="412750" y="190500"/>
                      </a:cubicBezTo>
                      <a:cubicBezTo>
                        <a:pt x="465667" y="207433"/>
                        <a:pt x="511175" y="215900"/>
                        <a:pt x="571500" y="228600"/>
                      </a:cubicBezTo>
                      <a:cubicBezTo>
                        <a:pt x="631825" y="241300"/>
                        <a:pt x="708025" y="257175"/>
                        <a:pt x="774700" y="266700"/>
                      </a:cubicBezTo>
                      <a:cubicBezTo>
                        <a:pt x="841375" y="276225"/>
                        <a:pt x="910167" y="281517"/>
                        <a:pt x="971550" y="285750"/>
                      </a:cubicBezTo>
                      <a:cubicBezTo>
                        <a:pt x="1032933" y="289983"/>
                        <a:pt x="1095375" y="293158"/>
                        <a:pt x="1143000" y="292100"/>
                      </a:cubicBezTo>
                      <a:cubicBezTo>
                        <a:pt x="1190625" y="291042"/>
                        <a:pt x="1205442" y="283633"/>
                        <a:pt x="1257300" y="279400"/>
                      </a:cubicBezTo>
                      <a:cubicBezTo>
                        <a:pt x="1309158" y="275167"/>
                        <a:pt x="1398058" y="271992"/>
                        <a:pt x="1454150" y="266700"/>
                      </a:cubicBezTo>
                      <a:cubicBezTo>
                        <a:pt x="1510242" y="261408"/>
                        <a:pt x="1576917" y="254000"/>
                        <a:pt x="1593850" y="247650"/>
                      </a:cubicBezTo>
                      <a:cubicBezTo>
                        <a:pt x="1610783" y="241300"/>
                        <a:pt x="1583266" y="234950"/>
                        <a:pt x="1555750" y="22860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980FB9AC-7CB0-332C-4D55-8A75A354BA81}"/>
                    </a:ext>
                  </a:extLst>
                </p:cNvPr>
                <p:cNvSpPr/>
                <p:nvPr/>
              </p:nvSpPr>
              <p:spPr>
                <a:xfrm>
                  <a:off x="2863850" y="2736850"/>
                  <a:ext cx="1377950" cy="857250"/>
                </a:xfrm>
                <a:custGeom>
                  <a:avLst/>
                  <a:gdLst>
                    <a:gd name="connsiteX0" fmla="*/ 0 w 1377950"/>
                    <a:gd name="connsiteY0" fmla="*/ 0 h 857250"/>
                    <a:gd name="connsiteX1" fmla="*/ 203200 w 1377950"/>
                    <a:gd name="connsiteY1" fmla="*/ 152400 h 857250"/>
                    <a:gd name="connsiteX2" fmla="*/ 387350 w 1377950"/>
                    <a:gd name="connsiteY2" fmla="*/ 260350 h 857250"/>
                    <a:gd name="connsiteX3" fmla="*/ 628650 w 1377950"/>
                    <a:gd name="connsiteY3" fmla="*/ 400050 h 857250"/>
                    <a:gd name="connsiteX4" fmla="*/ 850900 w 1377950"/>
                    <a:gd name="connsiteY4" fmla="*/ 539750 h 857250"/>
                    <a:gd name="connsiteX5" fmla="*/ 1155700 w 1377950"/>
                    <a:gd name="connsiteY5" fmla="*/ 717550 h 857250"/>
                    <a:gd name="connsiteX6" fmla="*/ 1377950 w 1377950"/>
                    <a:gd name="connsiteY6" fmla="*/ 85725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7950" h="857250">
                      <a:moveTo>
                        <a:pt x="0" y="0"/>
                      </a:moveTo>
                      <a:cubicBezTo>
                        <a:pt x="69321" y="54504"/>
                        <a:pt x="138642" y="109008"/>
                        <a:pt x="203200" y="152400"/>
                      </a:cubicBezTo>
                      <a:cubicBezTo>
                        <a:pt x="267758" y="195792"/>
                        <a:pt x="387350" y="260350"/>
                        <a:pt x="387350" y="260350"/>
                      </a:cubicBezTo>
                      <a:cubicBezTo>
                        <a:pt x="458258" y="301625"/>
                        <a:pt x="551392" y="353483"/>
                        <a:pt x="628650" y="400050"/>
                      </a:cubicBezTo>
                      <a:cubicBezTo>
                        <a:pt x="705908" y="446617"/>
                        <a:pt x="763058" y="486833"/>
                        <a:pt x="850900" y="539750"/>
                      </a:cubicBezTo>
                      <a:cubicBezTo>
                        <a:pt x="938742" y="592667"/>
                        <a:pt x="1067858" y="664633"/>
                        <a:pt x="1155700" y="717550"/>
                      </a:cubicBezTo>
                      <a:cubicBezTo>
                        <a:pt x="1243542" y="770467"/>
                        <a:pt x="1310746" y="813858"/>
                        <a:pt x="1377950" y="85725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opperplate" panose="02000504000000020004" pitchFamily="2" charset="77"/>
                  </a:endParaRPr>
                </a:p>
              </p:txBody>
            </p:sp>
          </p:grp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D4293FAE-0C05-2EA1-624F-5A7A546B2412}"/>
                  </a:ext>
                </a:extLst>
              </p:cNvPr>
              <p:cNvSpPr/>
              <p:nvPr/>
            </p:nvSpPr>
            <p:spPr>
              <a:xfrm>
                <a:off x="1936750" y="2749550"/>
                <a:ext cx="920750" cy="836498"/>
              </a:xfrm>
              <a:custGeom>
                <a:avLst/>
                <a:gdLst>
                  <a:gd name="connsiteX0" fmla="*/ 920750 w 920750"/>
                  <a:gd name="connsiteY0" fmla="*/ 0 h 836498"/>
                  <a:gd name="connsiteX1" fmla="*/ 781050 w 920750"/>
                  <a:gd name="connsiteY1" fmla="*/ 260350 h 836498"/>
                  <a:gd name="connsiteX2" fmla="*/ 660400 w 920750"/>
                  <a:gd name="connsiteY2" fmla="*/ 387350 h 836498"/>
                  <a:gd name="connsiteX3" fmla="*/ 527050 w 920750"/>
                  <a:gd name="connsiteY3" fmla="*/ 508000 h 836498"/>
                  <a:gd name="connsiteX4" fmla="*/ 311150 w 920750"/>
                  <a:gd name="connsiteY4" fmla="*/ 647700 h 836498"/>
                  <a:gd name="connsiteX5" fmla="*/ 76200 w 920750"/>
                  <a:gd name="connsiteY5" fmla="*/ 812800 h 836498"/>
                  <a:gd name="connsiteX6" fmla="*/ 0 w 920750"/>
                  <a:gd name="connsiteY6" fmla="*/ 831850 h 836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0750" h="836498">
                    <a:moveTo>
                      <a:pt x="920750" y="0"/>
                    </a:moveTo>
                    <a:cubicBezTo>
                      <a:pt x="872596" y="97896"/>
                      <a:pt x="824442" y="195792"/>
                      <a:pt x="781050" y="260350"/>
                    </a:cubicBezTo>
                    <a:cubicBezTo>
                      <a:pt x="737658" y="324908"/>
                      <a:pt x="702733" y="346075"/>
                      <a:pt x="660400" y="387350"/>
                    </a:cubicBezTo>
                    <a:cubicBezTo>
                      <a:pt x="618067" y="428625"/>
                      <a:pt x="585258" y="464608"/>
                      <a:pt x="527050" y="508000"/>
                    </a:cubicBezTo>
                    <a:cubicBezTo>
                      <a:pt x="468842" y="551392"/>
                      <a:pt x="386292" y="596900"/>
                      <a:pt x="311150" y="647700"/>
                    </a:cubicBezTo>
                    <a:cubicBezTo>
                      <a:pt x="236008" y="698500"/>
                      <a:pt x="128058" y="782108"/>
                      <a:pt x="76200" y="812800"/>
                    </a:cubicBezTo>
                    <a:cubicBezTo>
                      <a:pt x="24342" y="843492"/>
                      <a:pt x="12171" y="837671"/>
                      <a:pt x="0" y="83185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>
                  <a:latin typeface="Copperplate" panose="02000504000000020004" pitchFamily="2" charset="77"/>
                </a:endParaRPr>
              </a:p>
            </p:txBody>
          </p:sp>
        </p:grpSp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id="{65FD8353-0DC1-68A3-659D-61669F955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44" y="1243858"/>
            <a:ext cx="4741968" cy="3703526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A910BFBF-A773-8CFA-09BB-FABC4FF388BC}"/>
              </a:ext>
            </a:extLst>
          </p:cNvPr>
          <p:cNvSpPr txBox="1"/>
          <p:nvPr/>
        </p:nvSpPr>
        <p:spPr>
          <a:xfrm>
            <a:off x="1259114" y="25070"/>
            <a:ext cx="6510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MULTIWIRE PROPORTIONAL CHAMBER SYSTEMS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56FC2D4-6A9C-64EB-8252-61B1D33DE78C}"/>
              </a:ext>
            </a:extLst>
          </p:cNvPr>
          <p:cNvSpPr txBox="1"/>
          <p:nvPr/>
        </p:nvSpPr>
        <p:spPr>
          <a:xfrm>
            <a:off x="560204" y="732667"/>
            <a:ext cx="843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1973: SPLIT FIELD MAGNET DETECTOR AT CERN'S </a:t>
            </a:r>
            <a:r>
              <a:rPr lang="en-GB">
                <a:solidFill>
                  <a:schemeClr val="bg1"/>
                </a:solidFill>
              </a:rPr>
              <a:t>p-p 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STRORAGE 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5CD75-5FBA-B92B-3B82-2E1EE2E08ADE}"/>
              </a:ext>
            </a:extLst>
          </p:cNvPr>
          <p:cNvSpPr txBox="1"/>
          <p:nvPr/>
        </p:nvSpPr>
        <p:spPr>
          <a:xfrm>
            <a:off x="3743333" y="5542898"/>
            <a:ext cx="5121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Optimized to detect Fractional Charges…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… but no free Quarks!</a:t>
            </a:r>
          </a:p>
        </p:txBody>
      </p:sp>
    </p:spTree>
    <p:extLst>
      <p:ext uri="{BB962C8B-B14F-4D97-AF65-F5344CB8AC3E}">
        <p14:creationId xmlns:p14="http://schemas.microsoft.com/office/powerpoint/2010/main" val="311722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A2155C1-3C84-3ECB-E11C-55739B38E89F}"/>
              </a:ext>
            </a:extLst>
          </p:cNvPr>
          <p:cNvGrpSpPr/>
          <p:nvPr/>
        </p:nvGrpSpPr>
        <p:grpSpPr>
          <a:xfrm>
            <a:off x="415472" y="1438104"/>
            <a:ext cx="5109913" cy="3300152"/>
            <a:chOff x="723207" y="1379913"/>
            <a:chExt cx="5985164" cy="386541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7BD01-4715-C1EC-7FF3-3546D3493BF3}"/>
                </a:ext>
              </a:extLst>
            </p:cNvPr>
            <p:cNvSpPr/>
            <p:nvPr/>
          </p:nvSpPr>
          <p:spPr>
            <a:xfrm>
              <a:off x="723207" y="1379913"/>
              <a:ext cx="5985164" cy="3865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A649EA47-52B2-BCE7-C43C-79C9B654B1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4913" y="1379913"/>
              <a:ext cx="5633951" cy="3627856"/>
              <a:chOff x="402" y="422"/>
              <a:chExt cx="4765" cy="3184"/>
            </a:xfrm>
          </p:grpSpPr>
          <p:pic>
            <p:nvPicPr>
              <p:cNvPr id="5" name="Picture 5">
                <a:extLst>
                  <a:ext uri="{FF2B5EF4-FFF2-40B4-BE49-F238E27FC236}">
                    <a16:creationId xmlns:a16="http://schemas.microsoft.com/office/drawing/2014/main" id="{CD33759E-F79D-33E6-6EBD-C2A325C601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" y="741"/>
                <a:ext cx="4742" cy="2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Picture 6">
                <a:extLst>
                  <a:ext uri="{FF2B5EF4-FFF2-40B4-BE49-F238E27FC236}">
                    <a16:creationId xmlns:a16="http://schemas.microsoft.com/office/drawing/2014/main" id="{CE9BE1C2-C193-4D37-FDAC-BCDCFECF39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75" y="422"/>
                <a:ext cx="2992" cy="2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7FC0B89-822C-E482-B2F4-F8BFAE59BCAB}"/>
              </a:ext>
            </a:extLst>
          </p:cNvPr>
          <p:cNvSpPr txBox="1"/>
          <p:nvPr/>
        </p:nvSpPr>
        <p:spPr>
          <a:xfrm>
            <a:off x="1431226" y="0"/>
            <a:ext cx="5195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solidFill>
                  <a:schemeClr val="bg1"/>
                </a:solidFill>
                <a:latin typeface="Copperplate" panose="02000504000000020004" pitchFamily="2" charset="77"/>
              </a:rPr>
              <a:t>MWPC: TWO-DIMENSIONAL READOUT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13D7B-7F19-50E1-D2A8-B96CE5150C58}"/>
              </a:ext>
            </a:extLst>
          </p:cNvPr>
          <p:cNvSpPr txBox="1"/>
          <p:nvPr/>
        </p:nvSpPr>
        <p:spPr>
          <a:xfrm>
            <a:off x="286553" y="798000"/>
            <a:ext cx="869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INDUCED CHARGE PROFILES ON CATHODES: SUB-</a:t>
            </a:r>
            <a:r>
              <a:rPr lang="en-GB">
                <a:solidFill>
                  <a:schemeClr val="bg1"/>
                </a:solidFill>
              </a:rPr>
              <a:t>MM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2-D LOCALIZATION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C0E8F05A-C289-FE08-435F-518518561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53" y="4965920"/>
            <a:ext cx="44053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i="1">
                <a:solidFill>
                  <a:schemeClr val="bg1"/>
                </a:solidFill>
                <a:latin typeface="Copperplate" panose="02000504000000020004" pitchFamily="2" charset="77"/>
                <a:ea typeface="ＭＳ Ｐゴシック" charset="0"/>
              </a:rPr>
              <a:t>G. Charpak and F. Sauli, </a:t>
            </a:r>
          </a:p>
          <a:p>
            <a:pPr>
              <a:defRPr/>
            </a:pPr>
            <a:r>
              <a:rPr lang="en-US" sz="1600" b="1" i="1">
                <a:solidFill>
                  <a:schemeClr val="bg1"/>
                </a:solidFill>
                <a:latin typeface="Copperplate" panose="02000504000000020004" pitchFamily="2" charset="77"/>
                <a:ea typeface="ＭＳ Ｐゴシック" charset="0"/>
              </a:rPr>
              <a:t>Nucl. Instr. and Methods 113(1973)381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2ED6-679E-D4F7-78E5-1E52CAD72752}"/>
              </a:ext>
            </a:extLst>
          </p:cNvPr>
          <p:cNvGrpSpPr/>
          <p:nvPr/>
        </p:nvGrpSpPr>
        <p:grpSpPr>
          <a:xfrm>
            <a:off x="6077132" y="1229203"/>
            <a:ext cx="2735080" cy="4720502"/>
            <a:chOff x="6077132" y="1229203"/>
            <a:chExt cx="2735080" cy="472050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A9D345-F160-DD54-466F-35DC64A46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2323" y="1865329"/>
              <a:ext cx="2045655" cy="408437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98EBC4-878B-4D47-4FB8-C0D383DB7BE6}"/>
                </a:ext>
              </a:extLst>
            </p:cNvPr>
            <p:cNvSpPr txBox="1"/>
            <p:nvPr/>
          </p:nvSpPr>
          <p:spPr>
            <a:xfrm>
              <a:off x="6077132" y="1229203"/>
              <a:ext cx="27350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>
                  <a:solidFill>
                    <a:schemeClr val="bg1"/>
                  </a:solidFill>
                  <a:latin typeface="Copperplate" panose="02000504000000020004" pitchFamily="2" charset="77"/>
                </a:rPr>
                <a:t>SOFT X-RAY RADIOGRAPHY OF A BAT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79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FB2A78-B579-FB47-BD51-F7B76C5E6CA6}"/>
              </a:ext>
            </a:extLst>
          </p:cNvPr>
          <p:cNvSpPr txBox="1"/>
          <p:nvPr/>
        </p:nvSpPr>
        <p:spPr>
          <a:xfrm>
            <a:off x="2591512" y="58874"/>
            <a:ext cx="4158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MULTIWIRE DRIFT CHAMBERS 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73EB8953-EC6E-6919-7790-92B00940E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10" y="4459090"/>
            <a:ext cx="35814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CH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A. H. Walenta et al</a:t>
            </a:r>
            <a:r>
              <a:rPr lang="en-US" altLang="ja-JP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 </a:t>
            </a:r>
          </a:p>
          <a:p>
            <a:r>
              <a:rPr lang="en-US" altLang="ja-JP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Nucl. Instr. Meth. 92(1971)373 </a:t>
            </a:r>
            <a:endParaRPr lang="en-US" altLang="en-CH" sz="1600" b="1" i="1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pic>
        <p:nvPicPr>
          <p:cNvPr id="7" name="Picture 7" descr="DC3 field equip">
            <a:extLst>
              <a:ext uri="{FF2B5EF4-FFF2-40B4-BE49-F238E27FC236}">
                <a16:creationId xmlns:a16="http://schemas.microsoft.com/office/drawing/2014/main" id="{B9311EF8-48CB-1CD4-631C-1C807052F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86" y="1195773"/>
            <a:ext cx="3242063" cy="299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WA1">
            <a:extLst>
              <a:ext uri="{FF2B5EF4-FFF2-40B4-BE49-F238E27FC236}">
                <a16:creationId xmlns:a16="http://schemas.microsoft.com/office/drawing/2014/main" id="{F1924239-9C3E-10C9-1AB5-19165720C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819" y="1762607"/>
            <a:ext cx="4813824" cy="356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8">
            <a:extLst>
              <a:ext uri="{FF2B5EF4-FFF2-40B4-BE49-F238E27FC236}">
                <a16:creationId xmlns:a16="http://schemas.microsoft.com/office/drawing/2014/main" id="{A2EE282B-FCBD-04A2-20C5-853F04E20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769" y="5369839"/>
            <a:ext cx="41472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i="1">
                <a:solidFill>
                  <a:schemeClr val="bg1"/>
                </a:solidFill>
                <a:latin typeface="Copperplate" panose="02000504000000020004" pitchFamily="2" charset="77"/>
                <a:ea typeface="ＭＳ Ｐゴシック" charset="0"/>
              </a:rPr>
              <a:t>G. Marel et al,</a:t>
            </a:r>
          </a:p>
          <a:p>
            <a:pPr>
              <a:defRPr/>
            </a:pPr>
            <a:r>
              <a:rPr lang="en-US" sz="1600" b="1" i="1">
                <a:solidFill>
                  <a:schemeClr val="bg1"/>
                </a:solidFill>
                <a:latin typeface="Copperplate" panose="02000504000000020004" pitchFamily="2" charset="77"/>
                <a:ea typeface="ＭＳ Ｐゴシック" charset="0"/>
              </a:rPr>
              <a:t> Nucl. Instr. Meth. 141(1977)43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6E0FE99-2DD2-7B70-6814-1B81C07464AF}"/>
              </a:ext>
            </a:extLst>
          </p:cNvPr>
          <p:cNvSpPr txBox="1"/>
          <p:nvPr/>
        </p:nvSpPr>
        <p:spPr>
          <a:xfrm>
            <a:off x="4254362" y="1055753"/>
            <a:ext cx="4735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WA1 NEUTRINO DETECTOR AT CERN:</a:t>
            </a:r>
          </a:p>
          <a:p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Neutral Currents, Neutrino Oscillations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ED45411-0307-E09E-1A6A-F1E8DA206EB0}"/>
              </a:ext>
            </a:extLst>
          </p:cNvPr>
          <p:cNvCxnSpPr>
            <a:cxnSpLocks/>
          </p:cNvCxnSpPr>
          <p:nvPr/>
        </p:nvCxnSpPr>
        <p:spPr>
          <a:xfrm flipH="1">
            <a:off x="1434517" y="1057013"/>
            <a:ext cx="737845" cy="3263317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EABD23-481D-2170-9D51-BB55A8780529}"/>
              </a:ext>
            </a:extLst>
          </p:cNvPr>
          <p:cNvCxnSpPr>
            <a:cxnSpLocks/>
          </p:cNvCxnSpPr>
          <p:nvPr/>
        </p:nvCxnSpPr>
        <p:spPr>
          <a:xfrm>
            <a:off x="1814216" y="2562329"/>
            <a:ext cx="277631" cy="126342"/>
          </a:xfrm>
          <a:prstGeom prst="straightConnector1">
            <a:avLst/>
          </a:prstGeom>
          <a:ln>
            <a:solidFill>
              <a:srgbClr val="4B52E3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081E2C1-FBB7-A8E5-5BCA-20364EA072EC}"/>
              </a:ext>
            </a:extLst>
          </p:cNvPr>
          <p:cNvSpPr txBox="1"/>
          <p:nvPr/>
        </p:nvSpPr>
        <p:spPr>
          <a:xfrm>
            <a:off x="271005" y="514980"/>
            <a:ext cx="5217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/>
                </a:solidFill>
                <a:latin typeface="Copperplate" panose="02000504000000020004" pitchFamily="2" charset="77"/>
              </a:rPr>
              <a:t>Electron Drift Time  </a:t>
            </a:r>
            <a:r>
              <a:rPr lang="en-GB" sz="2000" i="1">
                <a:solidFill>
                  <a:schemeClr val="bg1"/>
                </a:solidFill>
              </a:rPr>
              <a:t>t </a:t>
            </a:r>
            <a:r>
              <a:rPr lang="en-GB" sz="2000" i="1">
                <a:solidFill>
                  <a:schemeClr val="bg1"/>
                </a:solidFill>
                <a:latin typeface="Copperplate" panose="02000504000000020004" pitchFamily="2" charset="77"/>
              </a:rPr>
              <a:t>         </a:t>
            </a:r>
            <a:r>
              <a:rPr lang="en-GB" sz="2000" i="1">
                <a:solidFill>
                  <a:schemeClr val="bg1"/>
                </a:solidFill>
              </a:rPr>
              <a:t>s = w 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F282D6-1CFE-0A08-1ECE-663C4945C816}"/>
              </a:ext>
            </a:extLst>
          </p:cNvPr>
          <p:cNvSpPr txBox="1"/>
          <p:nvPr/>
        </p:nvSpPr>
        <p:spPr>
          <a:xfrm>
            <a:off x="1906317" y="227928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/>
              <a:t>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04FFC-4D92-4EC6-0A80-5B5ECFBC0FE5}"/>
              </a:ext>
            </a:extLst>
          </p:cNvPr>
          <p:cNvSpPr txBox="1"/>
          <p:nvPr/>
        </p:nvSpPr>
        <p:spPr>
          <a:xfrm>
            <a:off x="3344551" y="545758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 ➙</a:t>
            </a:r>
          </a:p>
        </p:txBody>
      </p:sp>
    </p:spTree>
    <p:extLst>
      <p:ext uri="{BB962C8B-B14F-4D97-AF65-F5344CB8AC3E}">
        <p14:creationId xmlns:p14="http://schemas.microsoft.com/office/powerpoint/2010/main" val="12412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— Wire chamber of the UA1 experiment....">
            <a:extLst>
              <a:ext uri="{FF2B5EF4-FFF2-40B4-BE49-F238E27FC236}">
                <a16:creationId xmlns:a16="http://schemas.microsoft.com/office/drawing/2014/main" id="{E3986FDA-5EBF-6441-930F-2CC9D052E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471" y="977630"/>
            <a:ext cx="3277095" cy="245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0A1853-36FE-8844-982B-2D27DA1D4E30}"/>
              </a:ext>
            </a:extLst>
          </p:cNvPr>
          <p:cNvSpPr txBox="1"/>
          <p:nvPr/>
        </p:nvSpPr>
        <p:spPr>
          <a:xfrm>
            <a:off x="1786373" y="77477"/>
            <a:ext cx="5189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1983: UA1 DRIFT CHAMBERS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6436A0-ECD8-8C47-A877-79A24F9ACF02}"/>
              </a:ext>
            </a:extLst>
          </p:cNvPr>
          <p:cNvSpPr/>
          <p:nvPr/>
        </p:nvSpPr>
        <p:spPr>
          <a:xfrm>
            <a:off x="330737" y="4453922"/>
            <a:ext cx="3827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Discovery of the W and Z bosons</a:t>
            </a:r>
          </a:p>
          <a:p>
            <a:r>
              <a:rPr lang="en-CH" i="1" dirty="0">
                <a:solidFill>
                  <a:schemeClr val="bg1"/>
                </a:solidFill>
                <a:latin typeface="Copperplate" panose="02000504000000020004" pitchFamily="2" charset="77"/>
              </a:rPr>
              <a:t>C. Rubbia, Simon van der Meer</a:t>
            </a:r>
          </a:p>
        </p:txBody>
      </p:sp>
      <p:pic>
        <p:nvPicPr>
          <p:cNvPr id="7" name="Picture 8" descr="6.5 The UA1 Tracker: An Electronic Bubble Chamber Physics goals and  detector design philosophy The priority for the UA experime">
            <a:extLst>
              <a:ext uri="{FF2B5EF4-FFF2-40B4-BE49-F238E27FC236}">
                <a16:creationId xmlns:a16="http://schemas.microsoft.com/office/drawing/2014/main" id="{F3659BAC-7A1E-E944-82A4-CA1EBC323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34" y="1623236"/>
            <a:ext cx="3676112" cy="247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inding the W and Z – CERN Courier">
            <a:extLst>
              <a:ext uri="{FF2B5EF4-FFF2-40B4-BE49-F238E27FC236}">
                <a16:creationId xmlns:a16="http://schemas.microsoft.com/office/drawing/2014/main" id="{142E1880-A627-2B4A-934F-8C419BF77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" t="30855" r="6006" b="3646"/>
          <a:stretch/>
        </p:blipFill>
        <p:spPr bwMode="auto">
          <a:xfrm>
            <a:off x="4158342" y="4100908"/>
            <a:ext cx="4654919" cy="215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873016A-14C8-BD46-B61E-16EDEB455292}"/>
              </a:ext>
            </a:extLst>
          </p:cNvPr>
          <p:cNvSpPr/>
          <p:nvPr/>
        </p:nvSpPr>
        <p:spPr>
          <a:xfrm>
            <a:off x="330738" y="490384"/>
            <a:ext cx="7160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UA1 EXPERIMENT - CERN  PROTON-ANTIPROTON COLLIDER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60215F-8C2E-DA4C-ADE8-3D0E1AF57B2C}"/>
              </a:ext>
            </a:extLst>
          </p:cNvPr>
          <p:cNvSpPr txBox="1"/>
          <p:nvPr/>
        </p:nvSpPr>
        <p:spPr>
          <a:xfrm>
            <a:off x="275634" y="977834"/>
            <a:ext cx="3554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XY FROM WIRE CHAMBER </a:t>
            </a:r>
          </a:p>
          <a:p>
            <a:r>
              <a:rPr lang="en-CH" sz="1600" dirty="0">
                <a:solidFill>
                  <a:schemeClr val="bg1"/>
                </a:solidFill>
                <a:latin typeface="Copperplate" panose="02000504000000020004" pitchFamily="2" charset="77"/>
              </a:rPr>
              <a:t>Z FROM ELECTRONS DRIFT TIME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64CBB4-B9C2-085E-3025-514B862332A3}"/>
              </a:ext>
            </a:extLst>
          </p:cNvPr>
          <p:cNvGrpSpPr/>
          <p:nvPr/>
        </p:nvGrpSpPr>
        <p:grpSpPr>
          <a:xfrm>
            <a:off x="4244163" y="3494688"/>
            <a:ext cx="2412840" cy="550654"/>
            <a:chOff x="4244163" y="3494688"/>
            <a:chExt cx="2412840" cy="5506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B9ADEF-F841-A54B-9961-E84A0508ABA8}"/>
                </a:ext>
              </a:extLst>
            </p:cNvPr>
            <p:cNvSpPr txBox="1"/>
            <p:nvPr/>
          </p:nvSpPr>
          <p:spPr>
            <a:xfrm>
              <a:off x="4244163" y="3706788"/>
              <a:ext cx="24128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600" dirty="0">
                  <a:solidFill>
                    <a:schemeClr val="bg1"/>
                  </a:solidFill>
                </a:rPr>
                <a:t>pp </a:t>
              </a:r>
              <a:r>
                <a:rPr lang="en-CH" sz="1600" dirty="0">
                  <a:solidFill>
                    <a:schemeClr val="bg1"/>
                  </a:solidFill>
                  <a:latin typeface="Copperplate" panose="02000504000000020004" pitchFamily="2" charset="77"/>
                </a:rPr>
                <a:t>COLLISION (1982):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560238-3675-7146-8A90-32F334BA03EA}"/>
                </a:ext>
              </a:extLst>
            </p:cNvPr>
            <p:cNvSpPr txBox="1"/>
            <p:nvPr/>
          </p:nvSpPr>
          <p:spPr>
            <a:xfrm>
              <a:off x="4330959" y="349468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dirty="0">
                  <a:solidFill>
                    <a:schemeClr val="bg1"/>
                  </a:solidFill>
                  <a:latin typeface="Copperplate" panose="02000504000000020004" pitchFamily="2" charset="77"/>
                </a:rPr>
                <a:t>_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1660DEF-9776-6522-2B06-D03A0FAB1C60}"/>
              </a:ext>
            </a:extLst>
          </p:cNvPr>
          <p:cNvSpPr txBox="1"/>
          <p:nvPr/>
        </p:nvSpPr>
        <p:spPr>
          <a:xfrm>
            <a:off x="2267607" y="3278492"/>
            <a:ext cx="461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i="1" dirty="0">
                <a:solidFill>
                  <a:schemeClr val="bg1"/>
                </a:solidFill>
                <a:latin typeface="Copperplate" panose="02000504000000020004" pitchFamily="2" charset="77"/>
              </a:rPr>
              <a:t>1984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6F9CB3-9A1C-04A5-2567-A74EB90851FF}"/>
              </a:ext>
            </a:extLst>
          </p:cNvPr>
          <p:cNvGrpSpPr/>
          <p:nvPr/>
        </p:nvGrpSpPr>
        <p:grpSpPr>
          <a:xfrm>
            <a:off x="496387" y="5429310"/>
            <a:ext cx="2131199" cy="601911"/>
            <a:chOff x="1011394" y="5377252"/>
            <a:chExt cx="2131199" cy="60191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3BFEE3-8CCD-8E90-2A94-F74270C9F123}"/>
                </a:ext>
              </a:extLst>
            </p:cNvPr>
            <p:cNvSpPr/>
            <p:nvPr/>
          </p:nvSpPr>
          <p:spPr>
            <a:xfrm>
              <a:off x="1011394" y="5377252"/>
              <a:ext cx="2131199" cy="601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4105578-F86B-F112-408E-B152C6A73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1394" y="5377252"/>
              <a:ext cx="1102296" cy="60191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48D819-3849-CAE4-9004-A59CEDAB9081}"/>
                </a:ext>
              </a:extLst>
            </p:cNvPr>
            <p:cNvSpPr txBox="1"/>
            <p:nvPr/>
          </p:nvSpPr>
          <p:spPr>
            <a:xfrm>
              <a:off x="2300013" y="5493541"/>
              <a:ext cx="82942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000" i="1" dirty="0">
                  <a:solidFill>
                    <a:srgbClr val="FF0000"/>
                  </a:solidFill>
                  <a:latin typeface="Copperplate" panose="02000504000000020004" pitchFamily="2" charset="77"/>
                </a:rPr>
                <a:t>1984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799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4F40548-F8A4-FF01-9E91-5083AF7FA73C}"/>
              </a:ext>
            </a:extLst>
          </p:cNvPr>
          <p:cNvSpPr txBox="1"/>
          <p:nvPr/>
        </p:nvSpPr>
        <p:spPr>
          <a:xfrm>
            <a:off x="176053" y="593076"/>
            <a:ext cx="61895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solidFill>
                  <a:schemeClr val="bg1"/>
                </a:solidFill>
                <a:latin typeface="Copperplate" panose="02000504000000020004" pitchFamily="2" charset="77"/>
              </a:rPr>
              <a:t>David Nygren </a:t>
            </a:r>
          </a:p>
          <a:p>
            <a:r>
              <a:rPr lang="en-GB" sz="2000">
                <a:solidFill>
                  <a:schemeClr val="bg1"/>
                </a:solidFill>
                <a:latin typeface="Copperplate" panose="02000504000000020004" pitchFamily="2" charset="77"/>
              </a:rPr>
              <a:t>PEP-4 BNL-SLAC TIME PROJECTION CHAMBER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FFBC6C-EAA7-8EEC-2EF8-16A259AABD82}"/>
              </a:ext>
            </a:extLst>
          </p:cNvPr>
          <p:cNvSpPr txBox="1"/>
          <p:nvPr/>
        </p:nvSpPr>
        <p:spPr>
          <a:xfrm>
            <a:off x="1672130" y="42016"/>
            <a:ext cx="57633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>
                <a:solidFill>
                  <a:schemeClr val="bg1"/>
                </a:solidFill>
                <a:latin typeface="Copperplate" panose="02000504000000020004" pitchFamily="2" charset="77"/>
              </a:rPr>
              <a:t>1970: TIME PROJECTION CHAMBER (TPC)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1AEC21-E511-DE60-C3E6-5EC5FD7EF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58" y="1890772"/>
            <a:ext cx="4839266" cy="30764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FA2098-AFEE-C858-21D0-F1E996215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696" y="2138800"/>
            <a:ext cx="2958174" cy="29581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FA1C19-0B58-229F-60B1-0C61CCC826CB}"/>
              </a:ext>
            </a:extLst>
          </p:cNvPr>
          <p:cNvSpPr txBox="1"/>
          <p:nvPr/>
        </p:nvSpPr>
        <p:spPr>
          <a:xfrm>
            <a:off x="512130" y="5096974"/>
            <a:ext cx="2635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D. Nygren and J. Marx </a:t>
            </a:r>
          </a:p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Phys. Today 31(1978)46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235E6A-2BBA-8B04-B7CD-0BDFC1ECEE8C}"/>
              </a:ext>
            </a:extLst>
          </p:cNvPr>
          <p:cNvSpPr txBox="1"/>
          <p:nvPr/>
        </p:nvSpPr>
        <p:spPr>
          <a:xfrm>
            <a:off x="5481351" y="1634603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MWPC sector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9FF14C-9B4F-04D8-4375-79CA7F5DBC25}"/>
              </a:ext>
            </a:extLst>
          </p:cNvPr>
          <p:cNvSpPr txBox="1"/>
          <p:nvPr/>
        </p:nvSpPr>
        <p:spPr>
          <a:xfrm>
            <a:off x="4317741" y="5231839"/>
            <a:ext cx="46025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READOUT: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Drift Time on Anode Wires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XY Coordinates on Cathode Pad Rows</a:t>
            </a:r>
          </a:p>
        </p:txBody>
      </p:sp>
    </p:spTree>
    <p:extLst>
      <p:ext uri="{BB962C8B-B14F-4D97-AF65-F5344CB8AC3E}">
        <p14:creationId xmlns:p14="http://schemas.microsoft.com/office/powerpoint/2010/main" val="162412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LBL TPC EVENT">
            <a:extLst>
              <a:ext uri="{FF2B5EF4-FFF2-40B4-BE49-F238E27FC236}">
                <a16:creationId xmlns:a16="http://schemas.microsoft.com/office/drawing/2014/main" id="{88D979AF-AAAA-7916-A9D2-4C30334DA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45" y="1415539"/>
            <a:ext cx="3530728" cy="428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264626-6E8D-DADB-BE7B-40D6AF582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822" y="1831038"/>
            <a:ext cx="4274336" cy="36891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735981-C7DB-FE52-7552-4F4E1E59A304}"/>
              </a:ext>
            </a:extLst>
          </p:cNvPr>
          <p:cNvSpPr txBox="1"/>
          <p:nvPr/>
        </p:nvSpPr>
        <p:spPr>
          <a:xfrm>
            <a:off x="1672130" y="42016"/>
            <a:ext cx="57633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>
                <a:solidFill>
                  <a:schemeClr val="bg1"/>
                </a:solidFill>
                <a:latin typeface="Copperplate" panose="02000504000000020004" pitchFamily="2" charset="77"/>
              </a:rPr>
              <a:t>TIME PROJECTION CHAMBER (TPC)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A4EF05-586B-0C25-BEC1-A4D6493F36CC}"/>
              </a:ext>
            </a:extLst>
          </p:cNvPr>
          <p:cNvSpPr txBox="1"/>
          <p:nvPr/>
        </p:nvSpPr>
        <p:spPr>
          <a:xfrm>
            <a:off x="4572000" y="953874"/>
            <a:ext cx="3903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Particle identification: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Differential Energy Loss  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dE/dx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93AD5-1FF3-6A30-2234-0F8596944C9D}"/>
              </a:ext>
            </a:extLst>
          </p:cNvPr>
          <p:cNvSpPr txBox="1"/>
          <p:nvPr/>
        </p:nvSpPr>
        <p:spPr>
          <a:xfrm>
            <a:off x="333704" y="907708"/>
            <a:ext cx="461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TREE-DIMENSIONAL TRACKING</a:t>
            </a:r>
          </a:p>
        </p:txBody>
      </p:sp>
    </p:spTree>
    <p:extLst>
      <p:ext uri="{BB962C8B-B14F-4D97-AF65-F5344CB8AC3E}">
        <p14:creationId xmlns:p14="http://schemas.microsoft.com/office/powerpoint/2010/main" val="3575875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FB93DE-1893-1F87-CB05-9C89B8DD5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15072"/>
            <a:ext cx="4402046" cy="3096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8E4DA3-667D-348A-8B5E-A8E4A6ED1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31" y="1041466"/>
            <a:ext cx="3214073" cy="44869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4A5C72-A196-31D4-661B-6615A850B793}"/>
              </a:ext>
            </a:extLst>
          </p:cNvPr>
          <p:cNvSpPr txBox="1"/>
          <p:nvPr/>
        </p:nvSpPr>
        <p:spPr>
          <a:xfrm>
            <a:off x="1408386" y="0"/>
            <a:ext cx="6910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1988-2000: TIME PROJECTION CHAMBERS AT CERN'S LEP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B9C77-25E0-FBB4-0FD0-F45D138F7B67}"/>
              </a:ext>
            </a:extLst>
          </p:cNvPr>
          <p:cNvSpPr txBox="1"/>
          <p:nvPr/>
        </p:nvSpPr>
        <p:spPr>
          <a:xfrm>
            <a:off x="1030014" y="52073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ALEPH TPC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B68F2-7EF7-D325-D85C-F5CADF3F8437}"/>
              </a:ext>
            </a:extLst>
          </p:cNvPr>
          <p:cNvSpPr txBox="1"/>
          <p:nvPr/>
        </p:nvSpPr>
        <p:spPr>
          <a:xfrm>
            <a:off x="538405" y="5649310"/>
            <a:ext cx="3764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D. Decamp et al</a:t>
            </a:r>
          </a:p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Nucl. Instr. Meth. A294(1990)121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CE9574-D579-F74E-99E9-13185B18DAA8}"/>
              </a:ext>
            </a:extLst>
          </p:cNvPr>
          <p:cNvSpPr txBox="1"/>
          <p:nvPr/>
        </p:nvSpPr>
        <p:spPr>
          <a:xfrm>
            <a:off x="5796453" y="104146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DELPHI TPC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3C2F48-4F37-5E52-6714-C366BB27DD5A}"/>
              </a:ext>
            </a:extLst>
          </p:cNvPr>
          <p:cNvSpPr txBox="1"/>
          <p:nvPr/>
        </p:nvSpPr>
        <p:spPr>
          <a:xfrm>
            <a:off x="4966457" y="5064535"/>
            <a:ext cx="3639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A. Brand et al</a:t>
            </a:r>
          </a:p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Nucl.Instr. Meth. A283(1989)567</a:t>
            </a:r>
          </a:p>
        </p:txBody>
      </p:sp>
    </p:spTree>
    <p:extLst>
      <p:ext uri="{BB962C8B-B14F-4D97-AF65-F5344CB8AC3E}">
        <p14:creationId xmlns:p14="http://schemas.microsoft.com/office/powerpoint/2010/main" val="3244340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1B8F8F-4B81-D971-3D64-213E420DF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351" y="1652559"/>
            <a:ext cx="3578224" cy="3091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736384-07B6-3A97-2528-2DF17A497315}"/>
              </a:ext>
            </a:extLst>
          </p:cNvPr>
          <p:cNvSpPr txBox="1"/>
          <p:nvPr/>
        </p:nvSpPr>
        <p:spPr>
          <a:xfrm>
            <a:off x="3142744" y="0"/>
            <a:ext cx="3515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solidFill>
                  <a:schemeClr val="bg1"/>
                </a:solidFill>
                <a:latin typeface="Copperplate" panose="02000504000000020004" pitchFamily="2" charset="77"/>
              </a:rPr>
              <a:t>~2000: ALICE TPC AT LHC</a:t>
            </a:r>
          </a:p>
        </p:txBody>
      </p:sp>
      <p:pic>
        <p:nvPicPr>
          <p:cNvPr id="1026" name="Picture 2" descr="Particle identification of the ALICE TPC via dE/dx - ScienceDirect">
            <a:extLst>
              <a:ext uri="{FF2B5EF4-FFF2-40B4-BE49-F238E27FC236}">
                <a16:creationId xmlns:a16="http://schemas.microsoft.com/office/drawing/2014/main" id="{C6455DCB-57A6-FDCB-B615-89F679100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81" y="1273174"/>
            <a:ext cx="4541968" cy="347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FFF8DC-631C-255D-02A1-F326319E7C77}"/>
              </a:ext>
            </a:extLst>
          </p:cNvPr>
          <p:cNvSpPr txBox="1"/>
          <p:nvPr/>
        </p:nvSpPr>
        <p:spPr>
          <a:xfrm>
            <a:off x="5241454" y="4941562"/>
            <a:ext cx="35782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MWPC LIMITATIONS:</a:t>
            </a:r>
          </a:p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TWO-TRACKS RESOLUTION ~ mm</a:t>
            </a:r>
          </a:p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RATE CAPABILITY ~ 10</a:t>
            </a:r>
            <a:r>
              <a:rPr lang="en-CH" sz="1600" b="1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4</a:t>
            </a:r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 mm</a:t>
            </a:r>
            <a:r>
              <a:rPr lang="en-CH" sz="1600" b="1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-2</a:t>
            </a:r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 s</a:t>
            </a:r>
            <a:r>
              <a:rPr lang="en-CH" sz="1600" b="1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-1</a:t>
            </a:r>
          </a:p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AGING</a:t>
            </a:r>
          </a:p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HARD TO BUILD, FRAGILE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D33D12-A661-FB03-AAE4-C7228549996D}"/>
              </a:ext>
            </a:extLst>
          </p:cNvPr>
          <p:cNvSpPr txBox="1"/>
          <p:nvPr/>
        </p:nvSpPr>
        <p:spPr>
          <a:xfrm>
            <a:off x="5489118" y="118463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Pb-Pb</a:t>
            </a:r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 Collision at 5 T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e</a:t>
            </a:r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49AA65-0134-B9DB-9666-361F164DBAC6}"/>
              </a:ext>
            </a:extLst>
          </p:cNvPr>
          <p:cNvSpPr txBox="1"/>
          <p:nvPr/>
        </p:nvSpPr>
        <p:spPr>
          <a:xfrm>
            <a:off x="702438" y="5032656"/>
            <a:ext cx="3701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J. Alme et al</a:t>
            </a:r>
          </a:p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Nucl. Instr. Meth. A622(2010)316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E568A2-FBF2-7CFA-5F35-6A38B3F9A8BE}"/>
              </a:ext>
            </a:extLst>
          </p:cNvPr>
          <p:cNvSpPr txBox="1"/>
          <p:nvPr/>
        </p:nvSpPr>
        <p:spPr>
          <a:xfrm>
            <a:off x="2651859" y="4375035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2x2.5 m drift – 90 m</a:t>
            </a:r>
            <a:r>
              <a:rPr lang="en-GB" baseline="30000"/>
              <a:t>3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08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555EAC-7ED4-C747-A245-2A041B03B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022" y="2994259"/>
            <a:ext cx="3514356" cy="2660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A9D26F-31A0-8C4A-BC99-65E4EF3C492F}"/>
              </a:ext>
            </a:extLst>
          </p:cNvPr>
          <p:cNvSpPr txBox="1"/>
          <p:nvPr/>
        </p:nvSpPr>
        <p:spPr>
          <a:xfrm>
            <a:off x="2035412" y="79858"/>
            <a:ext cx="5692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1988: MICROSTRIP GAS COUNTER (MSGC)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C66589-E066-E94E-974E-69751DD4B9E4}"/>
              </a:ext>
            </a:extLst>
          </p:cNvPr>
          <p:cNvGrpSpPr/>
          <p:nvPr/>
        </p:nvGrpSpPr>
        <p:grpSpPr>
          <a:xfrm>
            <a:off x="559903" y="1070264"/>
            <a:ext cx="4257208" cy="3128183"/>
            <a:chOff x="4249712" y="2743200"/>
            <a:chExt cx="4257208" cy="24808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8A56F2B-40A4-7343-817F-30AF9F4144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67" t="3456" r="1639"/>
            <a:stretch/>
          </p:blipFill>
          <p:spPr>
            <a:xfrm>
              <a:off x="4249712" y="2743200"/>
              <a:ext cx="2128604" cy="248087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AAB4A75-7FB4-4849-AFA8-0B2627B87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67" t="3456" r="1639"/>
            <a:stretch/>
          </p:blipFill>
          <p:spPr>
            <a:xfrm>
              <a:off x="6378316" y="2743200"/>
              <a:ext cx="2128604" cy="2480872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243003C-DD62-9047-8598-6ED40D4ADB7F}"/>
              </a:ext>
            </a:extLst>
          </p:cNvPr>
          <p:cNvSpPr txBox="1"/>
          <p:nvPr/>
        </p:nvSpPr>
        <p:spPr>
          <a:xfrm>
            <a:off x="644830" y="4450189"/>
            <a:ext cx="4414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A. Oed, Nucl. Instr. Meth. 263(1988)351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D7ACB-9E5E-6348-8272-09D06B89098C}"/>
              </a:ext>
            </a:extLst>
          </p:cNvPr>
          <p:cNvSpPr txBox="1"/>
          <p:nvPr/>
        </p:nvSpPr>
        <p:spPr>
          <a:xfrm>
            <a:off x="644830" y="4864406"/>
            <a:ext cx="42659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Space Accuracy  ~ 50 </a:t>
            </a:r>
            <a:r>
              <a:rPr lang="en-CH" b="1" dirty="0">
                <a:solidFill>
                  <a:schemeClr val="bg1"/>
                </a:solidFill>
              </a:rPr>
              <a:t>µm</a:t>
            </a:r>
          </a:p>
          <a:p>
            <a:pPr marL="285750" indent="-285750">
              <a:buFontTx/>
              <a:buChar char="-"/>
            </a:pPr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Two-track Resolution ~ 500 </a:t>
            </a:r>
            <a:r>
              <a:rPr lang="en-CH" b="1" dirty="0">
                <a:solidFill>
                  <a:schemeClr val="bg1"/>
                </a:solidFill>
              </a:rPr>
              <a:t>µm</a:t>
            </a:r>
          </a:p>
          <a:p>
            <a:pPr marL="285750" indent="-285750">
              <a:buFontTx/>
              <a:buChar char="-"/>
            </a:pPr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Rate capability ~ 10</a:t>
            </a:r>
            <a:r>
              <a:rPr lang="en-CH" b="1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6 </a:t>
            </a:r>
            <a:r>
              <a:rPr lang="en-CH" b="1" dirty="0">
                <a:solidFill>
                  <a:schemeClr val="bg1"/>
                </a:solidFill>
              </a:rPr>
              <a:t>mm</a:t>
            </a:r>
            <a:r>
              <a:rPr lang="en-CH" b="1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-2</a:t>
            </a:r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 s</a:t>
            </a:r>
            <a:r>
              <a:rPr lang="en-CH" b="1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-1</a:t>
            </a:r>
            <a:endParaRPr lang="en-CH" b="1" dirty="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0B94C-D753-D54A-8039-95A20295EE1A}"/>
              </a:ext>
            </a:extLst>
          </p:cNvPr>
          <p:cNvSpPr txBox="1"/>
          <p:nvPr/>
        </p:nvSpPr>
        <p:spPr>
          <a:xfrm>
            <a:off x="1977706" y="3503015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rgbClr val="FF0000"/>
                </a:solidFill>
                <a:latin typeface="Copperplate" panose="02000504000000020004" pitchFamily="2" charset="77"/>
              </a:rPr>
              <a:t>100-200 </a:t>
            </a:r>
            <a:r>
              <a:rPr lang="en-CH" b="1" dirty="0">
                <a:solidFill>
                  <a:srgbClr val="FF0000"/>
                </a:solidFill>
              </a:rPr>
              <a:t>µm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20B877-4687-5A4C-B499-348E759E7CCE}"/>
              </a:ext>
            </a:extLst>
          </p:cNvPr>
          <p:cNvCxnSpPr>
            <a:cxnSpLocks/>
          </p:cNvCxnSpPr>
          <p:nvPr/>
        </p:nvCxnSpPr>
        <p:spPr>
          <a:xfrm>
            <a:off x="1582017" y="3429000"/>
            <a:ext cx="2128604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36A4A0D-B27B-EE41-9012-5ECFEE95872C}"/>
              </a:ext>
            </a:extLst>
          </p:cNvPr>
          <p:cNvSpPr txBox="1"/>
          <p:nvPr/>
        </p:nvSpPr>
        <p:spPr>
          <a:xfrm>
            <a:off x="5181462" y="1152428"/>
            <a:ext cx="3611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ALTERNATING ANODE AND CATHODE STRIPS ENGRAVED ON GLASS WITH PHOTOLITHOGRAPHY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BD4AA6-BA5B-F191-0863-10DE9FFDA788}"/>
              </a:ext>
            </a:extLst>
          </p:cNvPr>
          <p:cNvSpPr txBox="1"/>
          <p:nvPr/>
        </p:nvSpPr>
        <p:spPr>
          <a:xfrm>
            <a:off x="613228" y="625269"/>
            <a:ext cx="3230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Anton Oed (ILL Grenoble)</a:t>
            </a:r>
          </a:p>
        </p:txBody>
      </p:sp>
    </p:spTree>
    <p:extLst>
      <p:ext uri="{BB962C8B-B14F-4D97-AF65-F5344CB8AC3E}">
        <p14:creationId xmlns:p14="http://schemas.microsoft.com/office/powerpoint/2010/main" val="196160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8DD85-A396-6047-BF69-AE273481A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9" y="1446007"/>
            <a:ext cx="3994499" cy="2946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9BBFE0-28E5-AA4A-8BF3-75BADD94E32C}"/>
              </a:ext>
            </a:extLst>
          </p:cNvPr>
          <p:cNvSpPr txBox="1"/>
          <p:nvPr/>
        </p:nvSpPr>
        <p:spPr>
          <a:xfrm>
            <a:off x="320049" y="543840"/>
            <a:ext cx="445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CMS MSGC BARREL TRACKER (1999)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D2E1D3-19CB-344D-B57E-A6F9F718731B}"/>
              </a:ext>
            </a:extLst>
          </p:cNvPr>
          <p:cNvSpPr txBox="1"/>
          <p:nvPr/>
        </p:nvSpPr>
        <p:spPr>
          <a:xfrm>
            <a:off x="320049" y="856411"/>
            <a:ext cx="204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~ 15,000 MSGCs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721CED4-B42F-8E8B-F079-A0A7A63F998C}"/>
              </a:ext>
            </a:extLst>
          </p:cNvPr>
          <p:cNvGrpSpPr/>
          <p:nvPr/>
        </p:nvGrpSpPr>
        <p:grpSpPr>
          <a:xfrm>
            <a:off x="4829454" y="564023"/>
            <a:ext cx="3994498" cy="3903452"/>
            <a:chOff x="4829454" y="564023"/>
            <a:chExt cx="3994498" cy="390345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E51552A-5718-F544-A477-BF112878E2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330"/>
            <a:stretch/>
          </p:blipFill>
          <p:spPr>
            <a:xfrm rot="10800000">
              <a:off x="4829454" y="1448559"/>
              <a:ext cx="3994498" cy="301891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89981C-F677-2E4A-AE17-0119D40A9A4E}"/>
                </a:ext>
              </a:extLst>
            </p:cNvPr>
            <p:cNvSpPr txBox="1"/>
            <p:nvPr/>
          </p:nvSpPr>
          <p:spPr>
            <a:xfrm>
              <a:off x="4989252" y="564023"/>
              <a:ext cx="31742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600" b="1" dirty="0">
                  <a:solidFill>
                    <a:schemeClr val="bg1"/>
                  </a:solidFill>
                  <a:latin typeface="Copperplate" panose="02000504000000020004" pitchFamily="2" charset="77"/>
                </a:rPr>
                <a:t>DISCHARGE PROBLEMS AND</a:t>
              </a:r>
            </a:p>
            <a:p>
              <a:r>
                <a:rPr lang="en-CH" sz="1600" b="1" dirty="0">
                  <a:solidFill>
                    <a:schemeClr val="bg1"/>
                  </a:solidFill>
                  <a:latin typeface="Copperplate" panose="02000504000000020004" pitchFamily="2" charset="77"/>
                </a:rPr>
                <a:t>LONG TERM RELIABILIY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FBA11D6-113B-694F-A283-C17A0F70655B}"/>
              </a:ext>
            </a:extLst>
          </p:cNvPr>
          <p:cNvSpPr txBox="1"/>
          <p:nvPr/>
        </p:nvSpPr>
        <p:spPr>
          <a:xfrm>
            <a:off x="2035412" y="79858"/>
            <a:ext cx="4907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MICROSTRIP GAS COUNTER (MSGC)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8871A-37E8-99BE-C68F-23422B62A981}"/>
              </a:ext>
            </a:extLst>
          </p:cNvPr>
          <p:cNvSpPr txBox="1"/>
          <p:nvPr/>
        </p:nvSpPr>
        <p:spPr>
          <a:xfrm>
            <a:off x="253746" y="4767236"/>
            <a:ext cx="8890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GAIN TO DETECT MIPs (100 </a:t>
            </a:r>
            <a:r>
              <a:rPr lang="en-GB">
                <a:solidFill>
                  <a:schemeClr val="bg1"/>
                </a:solidFill>
              </a:rPr>
              <a:t>e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-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) : ~10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4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   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          </a:t>
            </a:r>
            <a:r>
              <a:rPr lang="en-GB">
                <a:solidFill>
                  <a:schemeClr val="bg1"/>
                </a:solidFill>
                <a:latin typeface="Symbol" pitchFamily="2" charset="2"/>
              </a:rPr>
              <a:t>D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 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Q ~ 10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6 </a:t>
            </a:r>
            <a:endParaRPr lang="en-GB">
              <a:solidFill>
                <a:schemeClr val="bg1"/>
              </a:solidFill>
              <a:latin typeface="Copperplate" panose="02000504000000020004" pitchFamily="2" charset="77"/>
            </a:endParaRPr>
          </a:p>
          <a:p>
            <a:endParaRPr lang="en-GB">
              <a:solidFill>
                <a:schemeClr val="bg1"/>
              </a:solidFill>
              <a:latin typeface="Copperplate" panose="02000504000000020004" pitchFamily="2" charset="77"/>
            </a:endParaRPr>
          </a:p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~ </a:t>
            </a:r>
            <a:r>
              <a:rPr lang="en-GB">
                <a:solidFill>
                  <a:schemeClr val="bg1"/>
                </a:solidFill>
              </a:rPr>
              <a:t>MeV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NEUTRON CONVERSION (~ 10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4 </a:t>
            </a:r>
            <a:r>
              <a:rPr lang="en-GB">
                <a:solidFill>
                  <a:schemeClr val="bg1"/>
                </a:solidFill>
              </a:rPr>
              <a:t>e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-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)  </a:t>
            </a:r>
            <a:r>
              <a:rPr lang="en-GB">
                <a:solidFill>
                  <a:schemeClr val="bg1"/>
                </a:solidFill>
                <a:latin typeface="Symbol" pitchFamily="2" charset="2"/>
              </a:rPr>
              <a:t>D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Q ~ 10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8  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&gt;&gt; </a:t>
            </a:r>
            <a:r>
              <a:rPr lang="en-GB">
                <a:solidFill>
                  <a:srgbClr val="FF0000"/>
                </a:solidFill>
                <a:latin typeface="Copperplate" panose="02000504000000020004" pitchFamily="2" charset="77"/>
              </a:rPr>
              <a:t>RAETHER LIMIT ~ 10</a:t>
            </a:r>
            <a:r>
              <a:rPr lang="en-GB" baseline="30000">
                <a:solidFill>
                  <a:srgbClr val="FF0000"/>
                </a:solidFill>
                <a:latin typeface="Copperplate" panose="02000504000000020004" pitchFamily="2" charset="77"/>
              </a:rPr>
              <a:t>7</a:t>
            </a:r>
            <a:r>
              <a:rPr lang="en-GB">
                <a:solidFill>
                  <a:srgbClr val="FF0000"/>
                </a:solidFill>
                <a:latin typeface="Copperplate" panose="02000504000000020004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8103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53D69D-5241-274B-9F60-220FC4095EFC}"/>
              </a:ext>
            </a:extLst>
          </p:cNvPr>
          <p:cNvSpPr txBox="1"/>
          <p:nvPr/>
        </p:nvSpPr>
        <p:spPr>
          <a:xfrm>
            <a:off x="264584" y="52076"/>
            <a:ext cx="7939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1999: NEW MICRO-PATTERN GASEOUS DETECTORS (MPGD)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ECAF93-1725-F04F-ADD3-C274C6F46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2" y="3851842"/>
            <a:ext cx="2900406" cy="23156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7A936D-0AD7-A143-A16B-81FABCBB61CA}"/>
              </a:ext>
            </a:extLst>
          </p:cNvPr>
          <p:cNvSpPr txBox="1"/>
          <p:nvPr/>
        </p:nvSpPr>
        <p:spPr>
          <a:xfrm>
            <a:off x="192275" y="3471144"/>
            <a:ext cx="4379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MICRO-PIXEL DETECTOR (A.Ochi, 2001)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6033F1-76F0-E444-9B6F-923001CC5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56" y="988221"/>
            <a:ext cx="2900406" cy="24407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59D7EA-F129-3C4E-99E2-10D4A6946D0E}"/>
              </a:ext>
            </a:extLst>
          </p:cNvPr>
          <p:cNvSpPr txBox="1"/>
          <p:nvPr/>
        </p:nvSpPr>
        <p:spPr>
          <a:xfrm>
            <a:off x="311720" y="532777"/>
            <a:ext cx="4084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MICRO GROOVE (R. Bellazzini, 1999)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DE7022-F819-2065-38F0-EBBE80A93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47426"/>
            <a:ext cx="3797300" cy="193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4BAB68-66DD-DF63-E76C-3A45EB179AA6}"/>
              </a:ext>
            </a:extLst>
          </p:cNvPr>
          <p:cNvSpPr txBox="1"/>
          <p:nvPr/>
        </p:nvSpPr>
        <p:spPr>
          <a:xfrm>
            <a:off x="4870486" y="597302"/>
            <a:ext cx="291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MICRODOT (S.Biagi, 1995)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B0CDF5-BC06-5518-A4FB-69E628BAC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5873" y="3659554"/>
            <a:ext cx="3380985" cy="26011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877274-5460-7B36-A13B-CACBEAFD8DD7}"/>
              </a:ext>
            </a:extLst>
          </p:cNvPr>
          <p:cNvSpPr txBox="1"/>
          <p:nvPr/>
        </p:nvSpPr>
        <p:spPr>
          <a:xfrm>
            <a:off x="4883152" y="3289396"/>
            <a:ext cx="3892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MICRO-PIN ARRAY (P. Rehak, 2000</a:t>
            </a:r>
            <a:r>
              <a:rPr lang="en-GB" sz="1600" b="1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11332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53D69D-5241-274B-9F60-220FC4095EFC}"/>
              </a:ext>
            </a:extLst>
          </p:cNvPr>
          <p:cNvSpPr txBox="1"/>
          <p:nvPr/>
        </p:nvSpPr>
        <p:spPr>
          <a:xfrm>
            <a:off x="1138660" y="38396"/>
            <a:ext cx="7465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1996: MICRO-MESH GASEOUS CHAMBER (MICROMEGAS)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ACB22-9A8F-6445-A773-F25EAB55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02" y="3345889"/>
            <a:ext cx="3030380" cy="24888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12A8F1-9D0B-56F7-2F85-B5244D8EF0EE}"/>
              </a:ext>
            </a:extLst>
          </p:cNvPr>
          <p:cNvSpPr txBox="1"/>
          <p:nvPr/>
        </p:nvSpPr>
        <p:spPr>
          <a:xfrm>
            <a:off x="666051" y="5834719"/>
            <a:ext cx="3666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I. Giomataris et al, </a:t>
            </a:r>
          </a:p>
          <a:p>
            <a:r>
              <a:rPr lang="en-GB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Nucl. Instr. Meth. A376(1996)29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5335E2-F6CF-3EC3-7E6B-CE8192E4BC81}"/>
              </a:ext>
            </a:extLst>
          </p:cNvPr>
          <p:cNvGrpSpPr/>
          <p:nvPr/>
        </p:nvGrpSpPr>
        <p:grpSpPr>
          <a:xfrm>
            <a:off x="4002849" y="585686"/>
            <a:ext cx="5141151" cy="5618319"/>
            <a:chOff x="4002849" y="585686"/>
            <a:chExt cx="5141151" cy="561831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E516DFD-E411-CF66-ABFD-2D1277A49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65819" y="1133314"/>
              <a:ext cx="3571982" cy="390114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9415AD-2605-7925-7B4E-E7B375D98E80}"/>
                </a:ext>
              </a:extLst>
            </p:cNvPr>
            <p:cNvSpPr txBox="1"/>
            <p:nvPr/>
          </p:nvSpPr>
          <p:spPr>
            <a:xfrm>
              <a:off x="4871413" y="5619230"/>
              <a:ext cx="36663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i="1">
                  <a:solidFill>
                    <a:schemeClr val="bg1"/>
                  </a:solidFill>
                  <a:latin typeface="Copperplate" panose="02000504000000020004" pitchFamily="2" charset="77"/>
                </a:rPr>
                <a:t>C. Bernet et al, </a:t>
              </a:r>
            </a:p>
            <a:p>
              <a:r>
                <a:rPr lang="en-GB" sz="1600" b="1" i="1">
                  <a:solidFill>
                    <a:schemeClr val="bg1"/>
                  </a:solidFill>
                  <a:latin typeface="Copperplate" panose="02000504000000020004" pitchFamily="2" charset="77"/>
                </a:rPr>
                <a:t>Nucl. Instr. Meth. A536(2005)61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7DF672-183C-5418-FADD-01B51CDECB4A}"/>
                </a:ext>
              </a:extLst>
            </p:cNvPr>
            <p:cNvSpPr txBox="1"/>
            <p:nvPr/>
          </p:nvSpPr>
          <p:spPr>
            <a:xfrm>
              <a:off x="4002849" y="585686"/>
              <a:ext cx="51411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  <a:latin typeface="Copperplate" panose="02000504000000020004" pitchFamily="2" charset="77"/>
                </a:rPr>
                <a:t>2001: COMPASS SPECTROMETER AT CERN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E00ED6-8432-F12E-76C7-324297C247C3}"/>
                </a:ext>
              </a:extLst>
            </p:cNvPr>
            <p:cNvSpPr txBox="1"/>
            <p:nvPr/>
          </p:nvSpPr>
          <p:spPr>
            <a:xfrm>
              <a:off x="5102961" y="5034455"/>
              <a:ext cx="32976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>
                  <a:solidFill>
                    <a:schemeClr val="bg1">
                      <a:lumMod val="95000"/>
                    </a:schemeClr>
                  </a:solidFill>
                  <a:latin typeface="Copperplate" panose="02000504000000020004" pitchFamily="2" charset="77"/>
                </a:rPr>
                <a:t>12 PLANES 40x40 </a:t>
              </a:r>
              <a:r>
                <a:rPr lang="en-GB" sz="1600" b="1">
                  <a:solidFill>
                    <a:schemeClr val="bg1">
                      <a:lumMod val="95000"/>
                    </a:schemeClr>
                  </a:solidFill>
                </a:rPr>
                <a:t>cm</a:t>
              </a:r>
              <a:r>
                <a:rPr lang="en-GB" sz="1600" b="1" baseline="30000">
                  <a:solidFill>
                    <a:schemeClr val="bg1">
                      <a:lumMod val="95000"/>
                    </a:schemeClr>
                  </a:solidFill>
                  <a:latin typeface="Copperplate" panose="02000504000000020004" pitchFamily="2" charset="77"/>
                </a:rPr>
                <a:t>2</a:t>
              </a:r>
              <a:r>
                <a:rPr lang="en-GB" sz="1600" b="1">
                  <a:solidFill>
                    <a:schemeClr val="bg1">
                      <a:lumMod val="95000"/>
                    </a:schemeClr>
                  </a:solidFill>
                  <a:latin typeface="Copperplate" panose="02000504000000020004" pitchFamily="2" charset="77"/>
                </a:rPr>
                <a:t> aCTIVE</a:t>
              </a:r>
            </a:p>
            <a:p>
              <a:r>
                <a:rPr lang="en-GB" sz="1600" b="1">
                  <a:solidFill>
                    <a:schemeClr val="bg1">
                      <a:lumMod val="95000"/>
                    </a:schemeClr>
                  </a:solidFill>
                  <a:latin typeface="Copperplate" panose="02000504000000020004" pitchFamily="2" charset="77"/>
                </a:rPr>
                <a:t>POSITION ACCURACY ~ 70 </a:t>
              </a:r>
              <a:r>
                <a:rPr lang="en-GB" sz="1600" b="1">
                  <a:solidFill>
                    <a:schemeClr val="bg1">
                      <a:lumMod val="95000"/>
                    </a:schemeClr>
                  </a:solidFill>
                </a:rPr>
                <a:t>µm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42236F9-2C16-7171-EAF3-59511C80E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84" y="749872"/>
            <a:ext cx="2999215" cy="24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0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53D69D-5241-274B-9F60-220FC4095EFC}"/>
              </a:ext>
            </a:extLst>
          </p:cNvPr>
          <p:cNvSpPr txBox="1"/>
          <p:nvPr/>
        </p:nvSpPr>
        <p:spPr>
          <a:xfrm>
            <a:off x="3141514" y="50889"/>
            <a:ext cx="1967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MICROMEGAS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89D3CE-F08D-8E0C-6666-9992CAC41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5" y="1208753"/>
            <a:ext cx="4529229" cy="3689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1DB1C-B248-E1E4-960F-8AED122B3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034" y="2333789"/>
            <a:ext cx="3729161" cy="23930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6CC15F-37CC-2A23-7A70-A6C01AD6AAE9}"/>
              </a:ext>
            </a:extLst>
          </p:cNvPr>
          <p:cNvSpPr txBox="1"/>
          <p:nvPr/>
        </p:nvSpPr>
        <p:spPr>
          <a:xfrm>
            <a:off x="815385" y="5180440"/>
            <a:ext cx="3666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N. Abgrall et al</a:t>
            </a:r>
          </a:p>
          <a:p>
            <a:r>
              <a:rPr lang="en-GB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Nucl. Instr. Meth. A637(2011)25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553766-9570-C446-BC66-C255AE9344AC}"/>
              </a:ext>
            </a:extLst>
          </p:cNvPr>
          <p:cNvSpPr txBox="1"/>
          <p:nvPr/>
        </p:nvSpPr>
        <p:spPr>
          <a:xfrm>
            <a:off x="444736" y="668700"/>
            <a:ext cx="725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TIME PROJECTION CHAMBER FOR THE T2K NEAR DETECTOR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F980E5-AB29-261D-4F83-9FA28826697F}"/>
              </a:ext>
            </a:extLst>
          </p:cNvPr>
          <p:cNvSpPr txBox="1"/>
          <p:nvPr/>
        </p:nvSpPr>
        <p:spPr>
          <a:xfrm>
            <a:off x="5176247" y="1839310"/>
            <a:ext cx="3716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DOUBLE NEUTRINO INTERACTION</a:t>
            </a:r>
          </a:p>
        </p:txBody>
      </p:sp>
    </p:spTree>
    <p:extLst>
      <p:ext uri="{BB962C8B-B14F-4D97-AF65-F5344CB8AC3E}">
        <p14:creationId xmlns:p14="http://schemas.microsoft.com/office/powerpoint/2010/main" val="251218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53D69D-5241-274B-9F60-220FC4095EFC}"/>
              </a:ext>
            </a:extLst>
          </p:cNvPr>
          <p:cNvSpPr txBox="1"/>
          <p:nvPr/>
        </p:nvSpPr>
        <p:spPr>
          <a:xfrm>
            <a:off x="3206872" y="81697"/>
            <a:ext cx="1967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MICROMEGAS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CFB07A-F2EB-0365-0AD0-51165394C1FC}"/>
              </a:ext>
            </a:extLst>
          </p:cNvPr>
          <p:cNvSpPr txBox="1"/>
          <p:nvPr/>
        </p:nvSpPr>
        <p:spPr>
          <a:xfrm>
            <a:off x="571956" y="619563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Copperplate" panose="02000504000000020004" pitchFamily="2" charset="77"/>
              </a:rPr>
              <a:t>ATLAS MICROMEGAS UPGRADE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EFC01C-AB71-F238-D7DD-527C37E77A94}"/>
              </a:ext>
            </a:extLst>
          </p:cNvPr>
          <p:cNvSpPr txBox="1"/>
          <p:nvPr/>
        </p:nvSpPr>
        <p:spPr>
          <a:xfrm>
            <a:off x="686719" y="5899883"/>
            <a:ext cx="6519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T. Alexopoulos et al, Nucl. Instr. Meth. A955(2020)162086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963018-4BAB-E60F-46CA-D33255C77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19" y="1095873"/>
            <a:ext cx="5895907" cy="46178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722A91-719D-3543-56EF-A9209AB20B05}"/>
              </a:ext>
            </a:extLst>
          </p:cNvPr>
          <p:cNvSpPr txBox="1"/>
          <p:nvPr/>
        </p:nvSpPr>
        <p:spPr>
          <a:xfrm>
            <a:off x="6727004" y="3027824"/>
            <a:ext cx="24169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1280 </a:t>
            </a:r>
            <a:r>
              <a:rPr lang="en-GB">
                <a:solidFill>
                  <a:schemeClr val="bg1"/>
                </a:solidFill>
              </a:rPr>
              <a:t>m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2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active surface</a:t>
            </a:r>
          </a:p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128 detectors  </a:t>
            </a:r>
          </a:p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4 layers  </a:t>
            </a:r>
          </a:p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2 to 3 </a:t>
            </a:r>
            <a:r>
              <a:rPr lang="en-GB">
                <a:solidFill>
                  <a:schemeClr val="bg1"/>
                </a:solidFill>
              </a:rPr>
              <a:t>m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2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area2.1 10</a:t>
            </a:r>
            <a:r>
              <a:rPr lang="en-GB" baseline="30000">
                <a:solidFill>
                  <a:schemeClr val="bg1"/>
                </a:solidFill>
                <a:latin typeface="Copperplate" panose="02000504000000020004" pitchFamily="2" charset="77"/>
              </a:rPr>
              <a:t>6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readout channels </a:t>
            </a:r>
          </a:p>
        </p:txBody>
      </p:sp>
    </p:spTree>
    <p:extLst>
      <p:ext uri="{BB962C8B-B14F-4D97-AF65-F5344CB8AC3E}">
        <p14:creationId xmlns:p14="http://schemas.microsoft.com/office/powerpoint/2010/main" val="2141269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53D69D-5241-274B-9F60-220FC4095EFC}"/>
              </a:ext>
            </a:extLst>
          </p:cNvPr>
          <p:cNvSpPr txBox="1"/>
          <p:nvPr/>
        </p:nvSpPr>
        <p:spPr>
          <a:xfrm>
            <a:off x="1670064" y="50810"/>
            <a:ext cx="6296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SPARK PROTECTION: RESISTIVE MICROMEGAS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CFBE1C-384C-C043-9B58-48E00B3AE51E}"/>
              </a:ext>
            </a:extLst>
          </p:cNvPr>
          <p:cNvSpPr txBox="1"/>
          <p:nvPr/>
        </p:nvSpPr>
        <p:spPr>
          <a:xfrm>
            <a:off x="490367" y="759707"/>
            <a:ext cx="5740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HIGH RESISTIVITY ANODE:</a:t>
            </a:r>
          </a:p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EFFECTIVE DISCHARGES SUPPRESSION</a:t>
            </a:r>
            <a:r>
              <a:rPr lang="en-CH" i="1" dirty="0">
                <a:solidFill>
                  <a:schemeClr val="bg1"/>
                </a:solidFill>
                <a:latin typeface="Copperplate" panose="02000504000000020004" pitchFamily="2" charset="77"/>
              </a:rPr>
              <a:t> </a:t>
            </a:r>
            <a:endParaRPr lang="en-CH" dirty="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923BD-EBE0-B5BC-D7BD-8F6A35058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16" y="1608967"/>
            <a:ext cx="6569171" cy="33098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F7ABEE-9061-C69A-5E31-DC16B2F01446}"/>
              </a:ext>
            </a:extLst>
          </p:cNvPr>
          <p:cNvSpPr txBox="1"/>
          <p:nvPr/>
        </p:nvSpPr>
        <p:spPr>
          <a:xfrm>
            <a:off x="1693536" y="5361421"/>
            <a:ext cx="4961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>
                <a:solidFill>
                  <a:schemeClr val="bg1"/>
                </a:solidFill>
                <a:latin typeface="Copperplate" panose="02000504000000020004" pitchFamily="2" charset="77"/>
              </a:rPr>
              <a:t>F. Kruger, Nucl. Instr. Meth. A845(2017)248</a:t>
            </a:r>
          </a:p>
        </p:txBody>
      </p:sp>
    </p:spTree>
    <p:extLst>
      <p:ext uri="{BB962C8B-B14F-4D97-AF65-F5344CB8AC3E}">
        <p14:creationId xmlns:p14="http://schemas.microsoft.com/office/powerpoint/2010/main" val="2468227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B8628-3A64-6641-8E78-487B53DC7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84" y="1182021"/>
            <a:ext cx="3850745" cy="38507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BC05E7-742A-F249-AFD8-7B4884F5C7C5}"/>
              </a:ext>
            </a:extLst>
          </p:cNvPr>
          <p:cNvSpPr txBox="1"/>
          <p:nvPr/>
        </p:nvSpPr>
        <p:spPr>
          <a:xfrm>
            <a:off x="1784133" y="42321"/>
            <a:ext cx="5500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1997: GAS ELECTRON MULTIPLIER (GEM)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C9339D-B0A8-6C46-B863-4149739B3E43}"/>
              </a:ext>
            </a:extLst>
          </p:cNvPr>
          <p:cNvSpPr/>
          <p:nvPr/>
        </p:nvSpPr>
        <p:spPr>
          <a:xfrm>
            <a:off x="586735" y="5337425"/>
            <a:ext cx="47692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F. Sauli, Nucl. Instr. Meth. A386(1997)531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E5B44F-80AF-B24D-9546-F6764F0E6392}"/>
              </a:ext>
            </a:extLst>
          </p:cNvPr>
          <p:cNvGrpSpPr/>
          <p:nvPr/>
        </p:nvGrpSpPr>
        <p:grpSpPr>
          <a:xfrm>
            <a:off x="4782073" y="2277575"/>
            <a:ext cx="3979535" cy="2578779"/>
            <a:chOff x="4613629" y="1678922"/>
            <a:chExt cx="3375828" cy="2187571"/>
          </a:xfrm>
        </p:grpSpPr>
        <p:pic>
          <p:nvPicPr>
            <p:cNvPr id="11" name="Picture 10" descr="Foil77deg.jpg">
              <a:extLst>
                <a:ext uri="{FF2B5EF4-FFF2-40B4-BE49-F238E27FC236}">
                  <a16:creationId xmlns:a16="http://schemas.microsoft.com/office/drawing/2014/main" id="{EAF03BBC-CC3E-9A40-B4FD-98CCEBFF8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2150"/>
            <a:stretch/>
          </p:blipFill>
          <p:spPr>
            <a:xfrm>
              <a:off x="4613629" y="1678922"/>
              <a:ext cx="3375828" cy="2187571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D4C7277-F169-56C6-E938-B2FAA964D6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0629" y="1976983"/>
              <a:ext cx="1434261" cy="1488853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8570A3B-EB5D-6CCA-A5E7-07D4E1E3D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5349" y="2067061"/>
              <a:ext cx="1434261" cy="1488853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1E1DDD-2E80-D7D8-FD0F-FE95A25474EE}"/>
                </a:ext>
              </a:extLst>
            </p:cNvPr>
            <p:cNvSpPr txBox="1"/>
            <p:nvPr/>
          </p:nvSpPr>
          <p:spPr>
            <a:xfrm>
              <a:off x="6176206" y="2626821"/>
              <a:ext cx="778091" cy="2871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i="1">
                  <a:solidFill>
                    <a:schemeClr val="bg1"/>
                  </a:solidFill>
                  <a:latin typeface="Copperplate" panose="02000504000000020004" pitchFamily="2" charset="77"/>
                </a:rPr>
                <a:t>140 </a:t>
              </a:r>
              <a:r>
                <a:rPr lang="en-GB" sz="1600" b="1" i="1">
                  <a:solidFill>
                    <a:schemeClr val="bg1"/>
                  </a:solidFill>
                </a:rPr>
                <a:t>µm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908991-D052-73AF-B219-E174A27561A3}"/>
                </a:ext>
              </a:extLst>
            </p:cNvPr>
            <p:cNvSpPr txBox="1"/>
            <p:nvPr/>
          </p:nvSpPr>
          <p:spPr>
            <a:xfrm>
              <a:off x="5268946" y="2035995"/>
              <a:ext cx="918841" cy="2871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i="1">
                  <a:solidFill>
                    <a:schemeClr val="bg1"/>
                  </a:solidFill>
                  <a:latin typeface="Copperplate" panose="02000504000000020004" pitchFamily="2" charset="77"/>
                </a:rPr>
                <a:t>70 </a:t>
              </a:r>
              <a:r>
                <a:rPr lang="en-GB" sz="1600" b="1" i="1">
                  <a:solidFill>
                    <a:schemeClr val="bg1"/>
                  </a:solidFill>
                </a:rPr>
                <a:t>µm</a:t>
              </a:r>
              <a:r>
                <a:rPr lang="en-GB" sz="1600" b="1" i="1">
                  <a:solidFill>
                    <a:schemeClr val="bg1"/>
                  </a:solidFill>
                  <a:latin typeface="Copperplate" panose="02000504000000020004" pitchFamily="2" charset="77"/>
                </a:rPr>
                <a:t> Ø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F7B4A26-0BA0-83FF-93EE-B1321A95C807}"/>
                </a:ext>
              </a:extLst>
            </p:cNvPr>
            <p:cNvCxnSpPr/>
            <p:nvPr/>
          </p:nvCxnSpPr>
          <p:spPr>
            <a:xfrm>
              <a:off x="5423608" y="2365313"/>
              <a:ext cx="483881" cy="0"/>
            </a:xfrm>
            <a:prstGeom prst="straightConnector1">
              <a:avLst/>
            </a:prstGeom>
            <a:ln w="19050">
              <a:solidFill>
                <a:schemeClr val="bg1"/>
              </a:solidFill>
              <a:prstDash val="sysDash"/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E90C26C-D09C-D52F-3189-826B54657BB2}"/>
              </a:ext>
            </a:extLst>
          </p:cNvPr>
          <p:cNvSpPr txBox="1"/>
          <p:nvPr/>
        </p:nvSpPr>
        <p:spPr>
          <a:xfrm>
            <a:off x="4980727" y="1805268"/>
            <a:ext cx="3106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50 </a:t>
            </a:r>
            <a:r>
              <a:rPr lang="en-GB">
                <a:solidFill>
                  <a:schemeClr val="bg1"/>
                </a:solidFill>
              </a:rPr>
              <a:t>µm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 Cu-coated Kapton</a:t>
            </a:r>
          </a:p>
        </p:txBody>
      </p:sp>
    </p:spTree>
    <p:extLst>
      <p:ext uri="{BB962C8B-B14F-4D97-AF65-F5344CB8AC3E}">
        <p14:creationId xmlns:p14="http://schemas.microsoft.com/office/powerpoint/2010/main" val="141445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BC05E7-742A-F249-AFD8-7B4884F5C7C5}"/>
              </a:ext>
            </a:extLst>
          </p:cNvPr>
          <p:cNvSpPr txBox="1"/>
          <p:nvPr/>
        </p:nvSpPr>
        <p:spPr>
          <a:xfrm>
            <a:off x="3713556" y="698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GEM</a:t>
            </a:r>
          </a:p>
        </p:txBody>
      </p:sp>
      <p:pic>
        <p:nvPicPr>
          <p:cNvPr id="14" name="Picture 13" descr="SINGLE GEM.jpg">
            <a:extLst>
              <a:ext uri="{FF2B5EF4-FFF2-40B4-BE49-F238E27FC236}">
                <a16:creationId xmlns:a16="http://schemas.microsoft.com/office/drawing/2014/main" id="{3B275393-3708-2941-994D-3F8EA5DD36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86" y="1607194"/>
            <a:ext cx="4637540" cy="36436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8890E8-3F27-1E47-ACF4-1FD1F03F3BCB}"/>
              </a:ext>
            </a:extLst>
          </p:cNvPr>
          <p:cNvSpPr txBox="1"/>
          <p:nvPr/>
        </p:nvSpPr>
        <p:spPr>
          <a:xfrm>
            <a:off x="413886" y="829472"/>
            <a:ext cx="30747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GEM CHAMBER WITH</a:t>
            </a:r>
          </a:p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 2-DIMENSIONAL READOUT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01B3B5-2FB7-78E4-5ACF-D8B8217DE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2" t="3942" r="2802" b="3783"/>
          <a:stretch/>
        </p:blipFill>
        <p:spPr>
          <a:xfrm>
            <a:off x="5408133" y="952790"/>
            <a:ext cx="3076298" cy="23429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BD10F54-857E-2864-DB28-7BE4ED62E2A5}"/>
              </a:ext>
            </a:extLst>
          </p:cNvPr>
          <p:cNvSpPr txBox="1"/>
          <p:nvPr/>
        </p:nvSpPr>
        <p:spPr>
          <a:xfrm>
            <a:off x="4468891" y="490918"/>
            <a:ext cx="4261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STANDARD XY READOUT 400 </a:t>
            </a:r>
            <a:r>
              <a:rPr lang="en-GB" sz="1600" b="1">
                <a:solidFill>
                  <a:schemeClr val="bg1"/>
                </a:solidFill>
              </a:rPr>
              <a:t>µm</a:t>
            </a:r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 PITCH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BE6F800-C44E-F9DC-E795-4FB964559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79" y="3968090"/>
            <a:ext cx="3297605" cy="21935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B7DBA43-7D2C-E14D-F8EC-06AE213E212A}"/>
              </a:ext>
            </a:extLst>
          </p:cNvPr>
          <p:cNvSpPr txBox="1"/>
          <p:nvPr/>
        </p:nvSpPr>
        <p:spPr>
          <a:xfrm>
            <a:off x="5301703" y="3514418"/>
            <a:ext cx="2879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PAD MATRIX 500 </a:t>
            </a:r>
            <a:r>
              <a:rPr lang="en-GB" sz="1600" b="1">
                <a:solidFill>
                  <a:schemeClr val="bg1"/>
                </a:solidFill>
              </a:rPr>
              <a:t>µm</a:t>
            </a:r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 PICH</a:t>
            </a:r>
          </a:p>
        </p:txBody>
      </p:sp>
    </p:spTree>
    <p:extLst>
      <p:ext uri="{BB962C8B-B14F-4D97-AF65-F5344CB8AC3E}">
        <p14:creationId xmlns:p14="http://schemas.microsoft.com/office/powerpoint/2010/main" val="66493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A8AC949-14C6-9D47-9A47-737769901453}"/>
              </a:ext>
            </a:extLst>
          </p:cNvPr>
          <p:cNvSpPr txBox="1">
            <a:spLocks/>
          </p:cNvSpPr>
          <p:nvPr/>
        </p:nvSpPr>
        <p:spPr>
          <a:xfrm>
            <a:off x="2560349" y="48301"/>
            <a:ext cx="3632561" cy="35771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l"/>
            <a:r>
              <a:rPr lang="en-US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MULTI-GEM DETECTORS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1076EF-5EB5-7548-AA63-E20512C87E66}"/>
              </a:ext>
            </a:extLst>
          </p:cNvPr>
          <p:cNvSpPr txBox="1"/>
          <p:nvPr/>
        </p:nvSpPr>
        <p:spPr>
          <a:xfrm>
            <a:off x="344178" y="550429"/>
            <a:ext cx="3764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LOWER VOLTAGE ON EACH GEM</a:t>
            </a:r>
          </a:p>
          <a:p>
            <a:r>
              <a:rPr lang="en-US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HIGHER SAFE TOTAL GAIN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C25247-7306-40C4-E9A6-4218BA481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049" y="1456927"/>
            <a:ext cx="4773260" cy="38142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65DFE8-B924-A64E-A2D9-E80F120440D0}"/>
              </a:ext>
            </a:extLst>
          </p:cNvPr>
          <p:cNvSpPr/>
          <p:nvPr/>
        </p:nvSpPr>
        <p:spPr>
          <a:xfrm>
            <a:off x="690917" y="5903606"/>
            <a:ext cx="60866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S. Bachmann et al, </a:t>
            </a:r>
            <a:r>
              <a:rPr lang="en-US" sz="1600" b="1" i="1" dirty="0" err="1">
                <a:solidFill>
                  <a:schemeClr val="bg1"/>
                </a:solidFill>
                <a:latin typeface="Copperplate" panose="02000504000000020004" pitchFamily="2" charset="77"/>
              </a:rPr>
              <a:t>Nucl</a:t>
            </a:r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. Instr. Meth. A479(2012)294</a:t>
            </a:r>
          </a:p>
        </p:txBody>
      </p:sp>
      <p:pic>
        <p:nvPicPr>
          <p:cNvPr id="15" name="Picture 14" descr="Dgem scheme.tif                                                0000C1DBNEW G3                         B6F39FBC:">
            <a:extLst>
              <a:ext uri="{FF2B5EF4-FFF2-40B4-BE49-F238E27FC236}">
                <a16:creationId xmlns:a16="http://schemas.microsoft.com/office/drawing/2014/main" id="{C21A245A-E020-CAC0-D7F4-D84B56A5E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307" y="1207132"/>
            <a:ext cx="3258915" cy="21569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TGEM SCHEMEB&amp;W.tif                                             0000C1DBNEW G3                         B6F39FBC:">
            <a:extLst>
              <a:ext uri="{FF2B5EF4-FFF2-40B4-BE49-F238E27FC236}">
                <a16:creationId xmlns:a16="http://schemas.microsoft.com/office/drawing/2014/main" id="{9B1B8D80-4447-50A1-C7EB-4A8FCBB64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307" y="3554453"/>
            <a:ext cx="3258915" cy="20964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26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0B7AC2F-ABB0-494A-B5F7-EEAD43E5E319}"/>
              </a:ext>
            </a:extLst>
          </p:cNvPr>
          <p:cNvSpPr txBox="1"/>
          <p:nvPr/>
        </p:nvSpPr>
        <p:spPr>
          <a:xfrm>
            <a:off x="302347" y="575764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COMPASS TRACKER AT CERN (2001-2020)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A251A4-7818-4E42-A304-1E27ECABA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634"/>
          <a:stretch/>
        </p:blipFill>
        <p:spPr>
          <a:xfrm>
            <a:off x="4249984" y="2228546"/>
            <a:ext cx="4500824" cy="32898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B9FF85-D4EC-3942-A301-6F870F1DDCFB}"/>
              </a:ext>
            </a:extLst>
          </p:cNvPr>
          <p:cNvSpPr txBox="1"/>
          <p:nvPr/>
        </p:nvSpPr>
        <p:spPr>
          <a:xfrm>
            <a:off x="4249984" y="1393885"/>
            <a:ext cx="367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~ 30 TRIPLE-GEM DETECTORS</a:t>
            </a:r>
          </a:p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30x30 </a:t>
            </a:r>
            <a:r>
              <a:rPr lang="en-CH" dirty="0">
                <a:solidFill>
                  <a:schemeClr val="bg1"/>
                </a:solidFill>
              </a:rPr>
              <a:t>cm</a:t>
            </a:r>
            <a:r>
              <a:rPr lang="en-CH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2</a:t>
            </a:r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 – 2-D Readout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C0E5C4-6B05-2241-BBE2-D58D4D1148F9}"/>
              </a:ext>
            </a:extLst>
          </p:cNvPr>
          <p:cNvSpPr txBox="1"/>
          <p:nvPr/>
        </p:nvSpPr>
        <p:spPr>
          <a:xfrm>
            <a:off x="3043890" y="5706757"/>
            <a:ext cx="5825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C. Altunbas et al, Nucl. Instr. Meth. A490(2002)480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74031-B480-8942-8402-BB91497FFAE5}"/>
              </a:ext>
            </a:extLst>
          </p:cNvPr>
          <p:cNvSpPr txBox="1"/>
          <p:nvPr/>
        </p:nvSpPr>
        <p:spPr>
          <a:xfrm>
            <a:off x="1837698" y="60119"/>
            <a:ext cx="4423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MULTI-GEM DETECTOR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447625-851A-F4ED-1608-4548D108E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47" y="1881365"/>
            <a:ext cx="3667008" cy="33481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04C8E9-6AC8-698F-D2E0-3E2D8DD16B60}"/>
              </a:ext>
            </a:extLst>
          </p:cNvPr>
          <p:cNvSpPr txBox="1"/>
          <p:nvPr/>
        </p:nvSpPr>
        <p:spPr>
          <a:xfrm>
            <a:off x="302347" y="1365720"/>
            <a:ext cx="3663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A 30x30 </a:t>
            </a:r>
            <a:r>
              <a:rPr lang="en-CH" dirty="0">
                <a:solidFill>
                  <a:schemeClr val="bg1"/>
                </a:solidFill>
              </a:rPr>
              <a:t>cm</a:t>
            </a:r>
            <a:r>
              <a:rPr lang="en-CH" baseline="30000" dirty="0">
                <a:solidFill>
                  <a:schemeClr val="bg1"/>
                </a:solidFill>
                <a:latin typeface="Copperplate" panose="02000504000000020004" pitchFamily="2" charset="77"/>
              </a:rPr>
              <a:t>2</a:t>
            </a:r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 GEM ELECTRODE</a:t>
            </a:r>
          </a:p>
        </p:txBody>
      </p:sp>
    </p:spTree>
    <p:extLst>
      <p:ext uri="{BB962C8B-B14F-4D97-AF65-F5344CB8AC3E}">
        <p14:creationId xmlns:p14="http://schemas.microsoft.com/office/powerpoint/2010/main" val="3077665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P1010005">
            <a:extLst>
              <a:ext uri="{FF2B5EF4-FFF2-40B4-BE49-F238E27FC236}">
                <a16:creationId xmlns:a16="http://schemas.microsoft.com/office/drawing/2014/main" id="{05FED058-5D9A-2F4D-A878-BFA5EC140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87"/>
          <a:stretch>
            <a:fillRect/>
          </a:stretch>
        </p:blipFill>
        <p:spPr bwMode="auto">
          <a:xfrm>
            <a:off x="619217" y="1573508"/>
            <a:ext cx="3926560" cy="371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888D8ED-7B6D-3A4A-B5E0-821D77B63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25" y="5414521"/>
            <a:ext cx="483611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R.Chechik</a:t>
            </a:r>
            <a:r>
              <a:rPr lang="en-GB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 et al</a:t>
            </a:r>
            <a:endParaRPr lang="en-GB" sz="1600" b="1" i="1" kern="1200" dirty="0" err="1">
              <a:solidFill>
                <a:schemeClr val="bg1"/>
              </a:solidFill>
              <a:latin typeface="Copperplate" panose="02000504000000020004" pitchFamily="2" charset="77"/>
            </a:endParaRPr>
          </a:p>
          <a:p>
            <a:r>
              <a:rPr lang="en-GB" sz="1600" b="1" i="1" dirty="0" err="1">
                <a:solidFill>
                  <a:schemeClr val="bg1"/>
                </a:solidFill>
                <a:latin typeface="Copperplate" panose="02000504000000020004" pitchFamily="2" charset="77"/>
              </a:rPr>
              <a:t>N</a:t>
            </a:r>
            <a:r>
              <a:rPr lang="en-GB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ucl</a:t>
            </a:r>
            <a:r>
              <a:rPr lang="en-GB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. Instr. and Meth. A535(2004)303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C5AF63-4779-7B47-9B46-2EFB65F1EF41}"/>
              </a:ext>
            </a:extLst>
          </p:cNvPr>
          <p:cNvSpPr txBox="1"/>
          <p:nvPr/>
        </p:nvSpPr>
        <p:spPr>
          <a:xfrm>
            <a:off x="619217" y="781759"/>
            <a:ext cx="592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opperplate" panose="02000504000000020004" pitchFamily="2" charset="77"/>
              </a:rPr>
              <a:t>MECHANICAL DRILLING OF METAL-CLAD PCB </a:t>
            </a:r>
          </a:p>
        </p:txBody>
      </p:sp>
      <p:pic>
        <p:nvPicPr>
          <p:cNvPr id="31" name="Immagine 20" descr="IFT-16.JPG">
            <a:extLst>
              <a:ext uri="{FF2B5EF4-FFF2-40B4-BE49-F238E27FC236}">
                <a16:creationId xmlns:a16="http://schemas.microsoft.com/office/drawing/2014/main" id="{EDA9E1B8-1B85-BA4C-B844-27BDF53A3D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6739" y="2064905"/>
            <a:ext cx="2974738" cy="272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92FDAE-FE9A-0044-893F-6691D3FDBF05}"/>
              </a:ext>
            </a:extLst>
          </p:cNvPr>
          <p:cNvSpPr txBox="1"/>
          <p:nvPr/>
        </p:nvSpPr>
        <p:spPr>
          <a:xfrm>
            <a:off x="5192293" y="1573508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1 </a:t>
            </a:r>
            <a:r>
              <a:rPr lang="en-CH" dirty="0">
                <a:solidFill>
                  <a:schemeClr val="bg1"/>
                </a:solidFill>
              </a:rPr>
              <a:t>mm</a:t>
            </a:r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 THICK, 400 </a:t>
            </a:r>
            <a:r>
              <a:rPr lang="en-CH" dirty="0">
                <a:solidFill>
                  <a:schemeClr val="bg1"/>
                </a:solidFill>
              </a:rPr>
              <a:t>µm</a:t>
            </a:r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 HOLES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1CF17-46F4-C97A-682D-F6B8AEE1B1F1}"/>
              </a:ext>
            </a:extLst>
          </p:cNvPr>
          <p:cNvSpPr txBox="1"/>
          <p:nvPr/>
        </p:nvSpPr>
        <p:spPr>
          <a:xfrm>
            <a:off x="1221638" y="0"/>
            <a:ext cx="7441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dirty="0">
                <a:solidFill>
                  <a:schemeClr val="bg1"/>
                </a:solidFill>
                <a:latin typeface="Copperplate" panose="02000504000000020004" pitchFamily="2" charset="77"/>
              </a:rPr>
              <a:t>2004: THIK GEM (also LEM: Large Electron Multiplier) </a:t>
            </a:r>
          </a:p>
        </p:txBody>
      </p:sp>
    </p:spTree>
    <p:extLst>
      <p:ext uri="{BB962C8B-B14F-4D97-AF65-F5344CB8AC3E}">
        <p14:creationId xmlns:p14="http://schemas.microsoft.com/office/powerpoint/2010/main" val="2144968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69845A-0810-2141-80C8-800055C3B740}"/>
              </a:ext>
            </a:extLst>
          </p:cNvPr>
          <p:cNvSpPr txBox="1"/>
          <p:nvPr/>
        </p:nvSpPr>
        <p:spPr>
          <a:xfrm>
            <a:off x="2405257" y="74162"/>
            <a:ext cx="4423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MULTI-GEM DETECTOR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326B5-12FB-FB4B-AC4E-DFFF46A01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19" y="1751196"/>
            <a:ext cx="3718008" cy="3167646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A4F4576B-F4C3-7648-8E14-206610DBC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980" y="5128243"/>
            <a:ext cx="379142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GB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M.G. </a:t>
            </a:r>
            <a:r>
              <a:rPr lang="en-GB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Bagliesi</a:t>
            </a:r>
            <a:r>
              <a:rPr lang="en-GB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 et al, </a:t>
            </a:r>
          </a:p>
          <a:p>
            <a:r>
              <a:rPr lang="en-GB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Nucl</a:t>
            </a:r>
            <a:r>
              <a:rPr lang="en-GB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. Instr. Meth. A617(2010)134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61DB3A-A2C6-6F48-B491-A09846D30577}"/>
              </a:ext>
            </a:extLst>
          </p:cNvPr>
          <p:cNvSpPr txBox="1"/>
          <p:nvPr/>
        </p:nvSpPr>
        <p:spPr>
          <a:xfrm>
            <a:off x="462337" y="789684"/>
            <a:ext cx="3756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TRIPLE-GEM GEM DETECTORS </a:t>
            </a:r>
          </a:p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FOR TOTEM AT CERN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A2048C-DB21-3777-8A2F-FA65EFED1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206" y="1782204"/>
            <a:ext cx="4182182" cy="31366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71C683-4526-9531-82F8-D0D6EAEF2EC7}"/>
              </a:ext>
            </a:extLst>
          </p:cNvPr>
          <p:cNvSpPr txBox="1"/>
          <p:nvPr/>
        </p:nvSpPr>
        <p:spPr>
          <a:xfrm>
            <a:off x="4822974" y="5128243"/>
            <a:ext cx="3910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A. </a:t>
            </a:r>
            <a:r>
              <a:rPr lang="en-US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Balla</a:t>
            </a:r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 et al,</a:t>
            </a:r>
          </a:p>
          <a:p>
            <a:r>
              <a:rPr lang="en-US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Nucl</a:t>
            </a:r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. Instr. Meth. A732(2013)221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2A9F63-3484-04A3-D8E3-BA7B3BCB634D}"/>
              </a:ext>
            </a:extLst>
          </p:cNvPr>
          <p:cNvSpPr/>
          <p:nvPr/>
        </p:nvSpPr>
        <p:spPr>
          <a:xfrm>
            <a:off x="5233887" y="1292534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pperplate" panose="02000504000000020004" pitchFamily="2" charset="77"/>
              </a:rPr>
              <a:t>KLOE-2 INNER TRACKER</a:t>
            </a:r>
          </a:p>
        </p:txBody>
      </p:sp>
    </p:spTree>
    <p:extLst>
      <p:ext uri="{BB962C8B-B14F-4D97-AF65-F5344CB8AC3E}">
        <p14:creationId xmlns:p14="http://schemas.microsoft.com/office/powerpoint/2010/main" val="1257950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12F90E-B9F3-2949-8E26-AA417E6F3ACA}"/>
              </a:ext>
            </a:extLst>
          </p:cNvPr>
          <p:cNvSpPr txBox="1"/>
          <p:nvPr/>
        </p:nvSpPr>
        <p:spPr>
          <a:xfrm flipH="1">
            <a:off x="1704396" y="83667"/>
            <a:ext cx="6628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2014-2024: CMS FORWARD MUON GEM UPGRADE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0EE884-BA1E-264A-9107-26E9C82E9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96" y="1574050"/>
            <a:ext cx="8147407" cy="30664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35D8F3-EDA6-D14F-9EA9-A8E8C538AD36}"/>
              </a:ext>
            </a:extLst>
          </p:cNvPr>
          <p:cNvSpPr txBox="1"/>
          <p:nvPr/>
        </p:nvSpPr>
        <p:spPr>
          <a:xfrm>
            <a:off x="258116" y="540577"/>
            <a:ext cx="4576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3 NEW STATIONS  WITH TRIPLE-GEMs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50E46B-939A-1A98-58CC-11A09C5AB467}"/>
              </a:ext>
            </a:extLst>
          </p:cNvPr>
          <p:cNvSpPr txBox="1"/>
          <p:nvPr/>
        </p:nvSpPr>
        <p:spPr>
          <a:xfrm>
            <a:off x="258116" y="909909"/>
            <a:ext cx="431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CERN DETECTORS TECHNOLOGIES</a:t>
            </a:r>
          </a:p>
        </p:txBody>
      </p:sp>
    </p:spTree>
    <p:extLst>
      <p:ext uri="{BB962C8B-B14F-4D97-AF65-F5344CB8AC3E}">
        <p14:creationId xmlns:p14="http://schemas.microsoft.com/office/powerpoint/2010/main" val="126925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12F90E-B9F3-2949-8E26-AA417E6F3ACA}"/>
              </a:ext>
            </a:extLst>
          </p:cNvPr>
          <p:cNvSpPr txBox="1"/>
          <p:nvPr/>
        </p:nvSpPr>
        <p:spPr>
          <a:xfrm flipH="1">
            <a:off x="2130233" y="84730"/>
            <a:ext cx="5640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CMS FORWARD MUON DETECTOR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BC6C3E-362A-EE4A-A823-5EE7BE168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357" y="1054112"/>
            <a:ext cx="6110040" cy="47497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949B22-7ADB-9B4A-B225-9156C069825D}"/>
              </a:ext>
            </a:extLst>
          </p:cNvPr>
          <p:cNvSpPr txBox="1"/>
          <p:nvPr/>
        </p:nvSpPr>
        <p:spPr>
          <a:xfrm>
            <a:off x="156411" y="573322"/>
            <a:ext cx="898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INSTALLATION OF 36 SUPER-CHAMBERS FOR FIRST AND SECOND END-CAP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17D3D-3E32-064B-611C-912D464FE7F9}"/>
              </a:ext>
            </a:extLst>
          </p:cNvPr>
          <p:cNvSpPr txBox="1"/>
          <p:nvPr/>
        </p:nvSpPr>
        <p:spPr>
          <a:xfrm>
            <a:off x="1914868" y="5915346"/>
            <a:ext cx="5407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D. Abbaneo et al, Nucl. Instr. Meth. 918 (2019) 67</a:t>
            </a:r>
          </a:p>
        </p:txBody>
      </p:sp>
    </p:spTree>
    <p:extLst>
      <p:ext uri="{BB962C8B-B14F-4D97-AF65-F5344CB8AC3E}">
        <p14:creationId xmlns:p14="http://schemas.microsoft.com/office/powerpoint/2010/main" val="3263921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D16880F-D296-8B43-8B2B-674FCA528FEB}"/>
              </a:ext>
            </a:extLst>
          </p:cNvPr>
          <p:cNvSpPr txBox="1"/>
          <p:nvPr/>
        </p:nvSpPr>
        <p:spPr>
          <a:xfrm>
            <a:off x="2473950" y="78942"/>
            <a:ext cx="3613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ALICE GEM TPC UPGRADE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51B1EE-AA28-0747-83B0-27DAAB879681}"/>
              </a:ext>
            </a:extLst>
          </p:cNvPr>
          <p:cNvSpPr txBox="1"/>
          <p:nvPr/>
        </p:nvSpPr>
        <p:spPr>
          <a:xfrm>
            <a:off x="3558428" y="761635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72 GEM MODULES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9CF7E9-B2D9-2F43-8D95-54838ACC1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61" y="885949"/>
            <a:ext cx="2615821" cy="47572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0288B7-5EAD-094A-B2EF-818677167BE5}"/>
              </a:ext>
            </a:extLst>
          </p:cNvPr>
          <p:cNvSpPr txBox="1"/>
          <p:nvPr/>
        </p:nvSpPr>
        <p:spPr>
          <a:xfrm rot="16200000">
            <a:off x="2389098" y="3409640"/>
            <a:ext cx="936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165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44300B-90E8-2E49-915A-88A7C44DBD49}"/>
              </a:ext>
            </a:extLst>
          </p:cNvPr>
          <p:cNvSpPr txBox="1"/>
          <p:nvPr/>
        </p:nvSpPr>
        <p:spPr>
          <a:xfrm>
            <a:off x="1626655" y="76163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87 cm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EE622F-DBCA-02FB-5F07-167D5D516A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3515" y="1882399"/>
            <a:ext cx="5083442" cy="37008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ED6384-3C75-F6C0-6936-1BB10337619E}"/>
              </a:ext>
            </a:extLst>
          </p:cNvPr>
          <p:cNvSpPr txBox="1"/>
          <p:nvPr/>
        </p:nvSpPr>
        <p:spPr>
          <a:xfrm>
            <a:off x="3461279" y="1359247"/>
            <a:ext cx="5577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QUAD GEM FOR POSITIVE IONS SUPPRESSION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4670E7-1354-705E-7D67-B06269C15ECA}"/>
              </a:ext>
            </a:extLst>
          </p:cNvPr>
          <p:cNvSpPr txBox="1"/>
          <p:nvPr/>
        </p:nvSpPr>
        <p:spPr>
          <a:xfrm>
            <a:off x="2184968" y="5844894"/>
            <a:ext cx="4774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J. Adolfsson et al, JINST16 (20210)P03021</a:t>
            </a:r>
          </a:p>
        </p:txBody>
      </p:sp>
    </p:spTree>
    <p:extLst>
      <p:ext uri="{BB962C8B-B14F-4D97-AF65-F5344CB8AC3E}">
        <p14:creationId xmlns:p14="http://schemas.microsoft.com/office/powerpoint/2010/main" val="3693645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D16880F-D296-8B43-8B2B-674FCA528FEB}"/>
              </a:ext>
            </a:extLst>
          </p:cNvPr>
          <p:cNvSpPr txBox="1"/>
          <p:nvPr/>
        </p:nvSpPr>
        <p:spPr>
          <a:xfrm>
            <a:off x="2823271" y="89216"/>
            <a:ext cx="3605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ALICE TPC GEM UPGRADE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1128F-AD81-5F4A-8268-E6B233F76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43" y="864092"/>
            <a:ext cx="7541231" cy="430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10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flective pc.tiff                                             0002A9FB&#10;FABIO OSX                      BA84D421:">
            <a:extLst>
              <a:ext uri="{FF2B5EF4-FFF2-40B4-BE49-F238E27FC236}">
                <a16:creationId xmlns:a16="http://schemas.microsoft.com/office/drawing/2014/main" id="{ACB68480-3FF9-7648-B162-3E0946538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294" y="1579620"/>
            <a:ext cx="3298369" cy="324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0">
            <a:extLst>
              <a:ext uri="{FF2B5EF4-FFF2-40B4-BE49-F238E27FC236}">
                <a16:creationId xmlns:a16="http://schemas.microsoft.com/office/drawing/2014/main" id="{537AC4DC-E8C8-204A-9AF0-8B9F5F689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40" y="5049395"/>
            <a:ext cx="478314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T. </a:t>
            </a:r>
            <a:r>
              <a:rPr lang="en-US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Meinschad</a:t>
            </a:r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, L. </a:t>
            </a:r>
            <a:r>
              <a:rPr lang="en-US" sz="1600" b="1" i="1" kern="1200" dirty="0" err="1">
                <a:solidFill>
                  <a:schemeClr val="bg1"/>
                </a:solidFill>
                <a:latin typeface="Copperplate" panose="02000504000000020004" pitchFamily="2" charset="77"/>
              </a:rPr>
              <a:t>Ropelewski</a:t>
            </a:r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 and F. Sauli, </a:t>
            </a:r>
          </a:p>
          <a:p>
            <a:r>
              <a:rPr lang="en-US" sz="1600" b="1" i="1" kern="1200" dirty="0">
                <a:solidFill>
                  <a:schemeClr val="bg1"/>
                </a:solidFill>
                <a:latin typeface="Copperplate" panose="02000504000000020004" pitchFamily="2" charset="77"/>
              </a:rPr>
              <a:t>Nucl. Instr. Meth. A 535(2004)324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3D3E10-DC99-F849-BD8C-1997B84AD8AE}"/>
              </a:ext>
            </a:extLst>
          </p:cNvPr>
          <p:cNvSpPr txBox="1"/>
          <p:nvPr/>
        </p:nvSpPr>
        <p:spPr>
          <a:xfrm>
            <a:off x="2480863" y="48819"/>
            <a:ext cx="4950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MPGD FOR UV PHOTONS </a:t>
            </a:r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DETECTION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5C303D-F6AB-074D-9613-20F401429992}"/>
              </a:ext>
            </a:extLst>
          </p:cNvPr>
          <p:cNvSpPr txBox="1"/>
          <p:nvPr/>
        </p:nvSpPr>
        <p:spPr>
          <a:xfrm>
            <a:off x="368294" y="689324"/>
            <a:ext cx="323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GEM WITH REVERSE CsI  PHOTOCATHODE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1A40E-5993-BDA9-1302-0502E5B73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060" y="1167733"/>
            <a:ext cx="3759200" cy="4673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22643B-3E7B-147B-A2A4-4EB49202D5C8}"/>
              </a:ext>
            </a:extLst>
          </p:cNvPr>
          <p:cNvSpPr txBox="1"/>
          <p:nvPr/>
        </p:nvSpPr>
        <p:spPr>
          <a:xfrm>
            <a:off x="4664812" y="5865031"/>
            <a:ext cx="3666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W. Anderson et al, </a:t>
            </a:r>
          </a:p>
          <a:p>
            <a:r>
              <a:rPr lang="en-GB" sz="1600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Nucl. Instr. Meth. A646(2011)35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D6D2EA-55FE-6061-9A99-5BD1E4632C60}"/>
              </a:ext>
            </a:extLst>
          </p:cNvPr>
          <p:cNvSpPr txBox="1"/>
          <p:nvPr/>
        </p:nvSpPr>
        <p:spPr>
          <a:xfrm>
            <a:off x="4206240" y="639054"/>
            <a:ext cx="4381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HADRON BLIND DETECTOR FOR PHENIX</a:t>
            </a:r>
          </a:p>
        </p:txBody>
      </p:sp>
    </p:spTree>
    <p:extLst>
      <p:ext uri="{BB962C8B-B14F-4D97-AF65-F5344CB8AC3E}">
        <p14:creationId xmlns:p14="http://schemas.microsoft.com/office/powerpoint/2010/main" val="266260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757B37-65CF-6E4C-BE30-6D266DB4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91" y="1366763"/>
            <a:ext cx="4778181" cy="21957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F1254C-D289-E64D-ABE0-457A48A11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44" y="3873193"/>
            <a:ext cx="4859677" cy="21494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180D27-F68C-6143-A9C5-E2BE1E9923C8}"/>
              </a:ext>
            </a:extLst>
          </p:cNvPr>
          <p:cNvSpPr txBox="1"/>
          <p:nvPr/>
        </p:nvSpPr>
        <p:spPr>
          <a:xfrm>
            <a:off x="2426220" y="61244"/>
            <a:ext cx="4839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HYBRID MPGD: GEM + MICROMEGAS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9554D9-C82F-D948-B144-0DCDB6E38111}"/>
              </a:ext>
            </a:extLst>
          </p:cNvPr>
          <p:cNvSpPr txBox="1"/>
          <p:nvPr/>
        </p:nvSpPr>
        <p:spPr>
          <a:xfrm>
            <a:off x="272297" y="865631"/>
            <a:ext cx="5674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LARGE GAINS, REDUCED POSITIVE IONS BACKFLOW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A9BA170-B5E9-3A48-A0FE-AA67D7F41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327" y="2476157"/>
            <a:ext cx="3213100" cy="27940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259B7D-2086-F340-AFE4-272BA56BC1C3}"/>
              </a:ext>
            </a:extLst>
          </p:cNvPr>
          <p:cNvSpPr txBox="1"/>
          <p:nvPr/>
        </p:nvSpPr>
        <p:spPr>
          <a:xfrm>
            <a:off x="5818708" y="1956622"/>
            <a:ext cx="2110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CHERENKOV 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0540E7-AB2B-5F4B-AA9C-BB5A66DF42E9}"/>
              </a:ext>
            </a:extLst>
          </p:cNvPr>
          <p:cNvSpPr txBox="1"/>
          <p:nvPr/>
        </p:nvSpPr>
        <p:spPr>
          <a:xfrm>
            <a:off x="2105299" y="6022665"/>
            <a:ext cx="6298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J. Agarwala et al, Nucl. Instr. Meth. A952(2020)</a:t>
            </a:r>
            <a:r>
              <a:rPr lang="en-GB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 ﻿161832</a:t>
            </a:r>
            <a:endParaRPr lang="en-CH" sz="1600" b="1" i="1" dirty="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685A42-FEE0-8347-89FD-605489F3EEEB}"/>
              </a:ext>
            </a:extLst>
          </p:cNvPr>
          <p:cNvSpPr/>
          <p:nvPr/>
        </p:nvSpPr>
        <p:spPr>
          <a:xfrm>
            <a:off x="272297" y="489413"/>
            <a:ext cx="43669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CHERENKOV RING IMAGING (COMPASS)</a:t>
            </a:r>
          </a:p>
        </p:txBody>
      </p:sp>
    </p:spTree>
    <p:extLst>
      <p:ext uri="{BB962C8B-B14F-4D97-AF65-F5344CB8AC3E}">
        <p14:creationId xmlns:p14="http://schemas.microsoft.com/office/powerpoint/2010/main" val="241456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ACFD3C26-4461-5043-A0AA-3EC2493F6C75}"/>
              </a:ext>
            </a:extLst>
          </p:cNvPr>
          <p:cNvSpPr txBox="1"/>
          <p:nvPr/>
        </p:nvSpPr>
        <p:spPr>
          <a:xfrm>
            <a:off x="1401466" y="29419"/>
            <a:ext cx="69156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HIGH RESOLUTION GEM: SOFT X-RAY POLARIMETRY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AC68B7E-70F2-694D-BEEF-47EF65E7F6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049" y="581333"/>
            <a:ext cx="2286018" cy="223556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A06AAA4-4E30-494A-9155-FD126BC5591C}"/>
              </a:ext>
            </a:extLst>
          </p:cNvPr>
          <p:cNvSpPr txBox="1"/>
          <p:nvPr/>
        </p:nvSpPr>
        <p:spPr>
          <a:xfrm>
            <a:off x="320515" y="5787096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R. </a:t>
            </a:r>
            <a:r>
              <a:rPr lang="en-US" sz="1600" b="1" i="1" dirty="0" err="1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Bellazzini</a:t>
            </a:r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 et al, </a:t>
            </a:r>
          </a:p>
          <a:p>
            <a:r>
              <a:rPr lang="en-US" sz="1600" b="1" i="1" dirty="0" err="1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Nucl</a:t>
            </a:r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. Instr. and Meth. A720(2013)173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96603E-D07D-8C41-A8EB-2BB568D88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6" y="3008395"/>
            <a:ext cx="4047809" cy="261431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1E35ACE-F3B5-2640-B3AB-DC38AC03BD28}"/>
              </a:ext>
            </a:extLst>
          </p:cNvPr>
          <p:cNvSpPr txBox="1"/>
          <p:nvPr/>
        </p:nvSpPr>
        <p:spPr>
          <a:xfrm>
            <a:off x="3592113" y="1126988"/>
            <a:ext cx="539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5.9 </a:t>
            </a:r>
            <a:r>
              <a:rPr lang="en-US" dirty="0">
                <a:solidFill>
                  <a:schemeClr val="bg1"/>
                </a:solidFill>
                <a:cs typeface="Times New Roman"/>
              </a:rPr>
              <a:t>keV</a:t>
            </a:r>
            <a:r>
              <a:rPr lang="en-US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 Photoelectron (</a:t>
            </a:r>
            <a:r>
              <a:rPr lang="en-US" dirty="0">
                <a:solidFill>
                  <a:schemeClr val="bg1"/>
                </a:solidFill>
                <a:latin typeface="Copperplate" panose="02000504000000020004" pitchFamily="2" charset="77"/>
              </a:rPr>
              <a:t>80 </a:t>
            </a:r>
            <a:r>
              <a:rPr lang="en-US" dirty="0">
                <a:solidFill>
                  <a:schemeClr val="bg1"/>
                </a:solidFill>
              </a:rPr>
              <a:t>µm</a:t>
            </a:r>
            <a:r>
              <a:rPr lang="en-US" dirty="0">
                <a:solidFill>
                  <a:schemeClr val="bg1"/>
                </a:solidFill>
                <a:latin typeface="Copperplate" panose="02000504000000020004" pitchFamily="2" charset="77"/>
              </a:rPr>
              <a:t> pixels pitch)</a:t>
            </a:r>
            <a:r>
              <a:rPr lang="en-US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:</a:t>
            </a:r>
            <a:endParaRPr lang="en-US" dirty="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BA49B5-7661-8C4D-BF27-4DBCCDF97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32661"/>
            <a:ext cx="4036054" cy="35124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82234D8-6D71-D24B-8B8E-703794EE5C5B}"/>
              </a:ext>
            </a:extLst>
          </p:cNvPr>
          <p:cNvSpPr txBox="1"/>
          <p:nvPr/>
        </p:nvSpPr>
        <p:spPr>
          <a:xfrm>
            <a:off x="4958530" y="5343747"/>
            <a:ext cx="3358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L. Baldini et al, </a:t>
            </a:r>
          </a:p>
          <a:p>
            <a:r>
              <a:rPr lang="en-CH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Astroparticle Physics (2021)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EEF29EC-34EA-1351-B1FB-378544DB72DD}"/>
              </a:ext>
            </a:extLst>
          </p:cNvPr>
          <p:cNvSpPr/>
          <p:nvPr/>
        </p:nvSpPr>
        <p:spPr>
          <a:xfrm>
            <a:off x="6062871" y="2842590"/>
            <a:ext cx="655982" cy="940905"/>
          </a:xfrm>
          <a:custGeom>
            <a:avLst/>
            <a:gdLst>
              <a:gd name="connsiteX0" fmla="*/ 483704 w 549965"/>
              <a:gd name="connsiteY0" fmla="*/ 0 h 881270"/>
              <a:gd name="connsiteX1" fmla="*/ 536713 w 549965"/>
              <a:gd name="connsiteY1" fmla="*/ 185531 h 881270"/>
              <a:gd name="connsiteX2" fmla="*/ 549965 w 549965"/>
              <a:gd name="connsiteY2" fmla="*/ 344557 h 881270"/>
              <a:gd name="connsiteX3" fmla="*/ 536713 w 549965"/>
              <a:gd name="connsiteY3" fmla="*/ 496957 h 881270"/>
              <a:gd name="connsiteX4" fmla="*/ 443948 w 549965"/>
              <a:gd name="connsiteY4" fmla="*/ 563218 h 881270"/>
              <a:gd name="connsiteX5" fmla="*/ 284922 w 549965"/>
              <a:gd name="connsiteY5" fmla="*/ 662609 h 881270"/>
              <a:gd name="connsiteX6" fmla="*/ 185530 w 549965"/>
              <a:gd name="connsiteY6" fmla="*/ 768626 h 881270"/>
              <a:gd name="connsiteX7" fmla="*/ 66261 w 549965"/>
              <a:gd name="connsiteY7" fmla="*/ 834887 h 881270"/>
              <a:gd name="connsiteX8" fmla="*/ 0 w 549965"/>
              <a:gd name="connsiteY8" fmla="*/ 881270 h 88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965" h="881270">
                <a:moveTo>
                  <a:pt x="483704" y="0"/>
                </a:moveTo>
                <a:lnTo>
                  <a:pt x="536713" y="185531"/>
                </a:lnTo>
                <a:lnTo>
                  <a:pt x="549965" y="344557"/>
                </a:lnTo>
                <a:lnTo>
                  <a:pt x="536713" y="496957"/>
                </a:lnTo>
                <a:lnTo>
                  <a:pt x="443948" y="563218"/>
                </a:lnTo>
                <a:lnTo>
                  <a:pt x="284922" y="662609"/>
                </a:lnTo>
                <a:lnTo>
                  <a:pt x="185530" y="768626"/>
                </a:lnTo>
                <a:lnTo>
                  <a:pt x="66261" y="834887"/>
                </a:lnTo>
                <a:lnTo>
                  <a:pt x="0" y="881270"/>
                </a:lnTo>
              </a:path>
            </a:pathLst>
          </a:custGeom>
          <a:noFill/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pperplate" panose="02000504000000020004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B1F404-897B-0351-90C0-8E3642BF8CB3}"/>
              </a:ext>
            </a:extLst>
          </p:cNvPr>
          <p:cNvSpPr txBox="1"/>
          <p:nvPr/>
        </p:nvSpPr>
        <p:spPr>
          <a:xfrm>
            <a:off x="5819248" y="2982866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>
                <a:solidFill>
                  <a:srgbClr val="4B52E3"/>
                </a:solidFill>
                <a:latin typeface="Copperplate" panose="02000504000000020004" pitchFamily="2" charset="77"/>
              </a:rPr>
              <a:t>~ 1 mm</a:t>
            </a:r>
          </a:p>
        </p:txBody>
      </p:sp>
    </p:spTree>
    <p:extLst>
      <p:ext uri="{BB962C8B-B14F-4D97-AF65-F5344CB8AC3E}">
        <p14:creationId xmlns:p14="http://schemas.microsoft.com/office/powerpoint/2010/main" val="300665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4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AF7958-B169-CE44-8A4E-F53AAEE42F7F}"/>
              </a:ext>
            </a:extLst>
          </p:cNvPr>
          <p:cNvSpPr/>
          <p:nvPr/>
        </p:nvSpPr>
        <p:spPr>
          <a:xfrm>
            <a:off x="557764" y="3429000"/>
            <a:ext cx="3654709" cy="245369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pperplate" panose="02000504000000020004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C973C5-9864-DB43-B7B1-6D488EF6A85A}"/>
              </a:ext>
            </a:extLst>
          </p:cNvPr>
          <p:cNvSpPr/>
          <p:nvPr/>
        </p:nvSpPr>
        <p:spPr>
          <a:xfrm>
            <a:off x="1638483" y="5947955"/>
            <a:ext cx="67836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 F.A.F. </a:t>
            </a:r>
            <a:r>
              <a:rPr lang="en-US" sz="1600" b="1" i="1" dirty="0" err="1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Fraga</a:t>
            </a:r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 et al, </a:t>
            </a:r>
            <a:r>
              <a:rPr lang="en-US" sz="1600" b="1" i="1" dirty="0" err="1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Nucl</a:t>
            </a:r>
            <a:r>
              <a:rPr lang="en-US" sz="1600" b="1" i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. Instr. and Meth. A478(2002) 357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CBB85C-E40E-DA4C-9B78-07E361F59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29" y="3639833"/>
            <a:ext cx="3327854" cy="12606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AEADDC-336C-8146-9221-D98AE564601E}"/>
              </a:ext>
            </a:extLst>
          </p:cNvPr>
          <p:cNvSpPr/>
          <p:nvPr/>
        </p:nvSpPr>
        <p:spPr>
          <a:xfrm>
            <a:off x="2302514" y="5049912"/>
            <a:ext cx="570863" cy="66402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  <a:latin typeface="Copperplate" panose="02000504000000020004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1171B4-D20A-CB45-9CCC-EFED68C3E000}"/>
              </a:ext>
            </a:extLst>
          </p:cNvPr>
          <p:cNvSpPr txBox="1"/>
          <p:nvPr/>
        </p:nvSpPr>
        <p:spPr>
          <a:xfrm>
            <a:off x="871391" y="3470556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Copperplate" panose="02000504000000020004" pitchFamily="2" charset="77"/>
              </a:rPr>
              <a:t>TRIPLE GEM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16F9D-C942-EE4D-A17B-ECF1E160DF55}"/>
              </a:ext>
            </a:extLst>
          </p:cNvPr>
          <p:cNvSpPr txBox="1"/>
          <p:nvPr/>
        </p:nvSpPr>
        <p:spPr>
          <a:xfrm>
            <a:off x="725519" y="5356234"/>
            <a:ext cx="1564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Copperplate" panose="02000504000000020004" pitchFamily="2" charset="77"/>
              </a:rPr>
              <a:t>CCD CAMERA</a:t>
            </a:r>
          </a:p>
        </p:txBody>
      </p:sp>
      <p:pic>
        <p:nvPicPr>
          <p:cNvPr id="9" name="Picture 6" descr="fraga neutrons">
            <a:extLst>
              <a:ext uri="{FF2B5EF4-FFF2-40B4-BE49-F238E27FC236}">
                <a16:creationId xmlns:a16="http://schemas.microsoft.com/office/drawing/2014/main" id="{14FECB8D-94E7-7143-9B7A-9C3A4F6FB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1842" y="3070277"/>
            <a:ext cx="3654709" cy="266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2DC8D0-084F-DC4B-8FD9-F18DF700B331}"/>
              </a:ext>
            </a:extLst>
          </p:cNvPr>
          <p:cNvSpPr txBox="1"/>
          <p:nvPr/>
        </p:nvSpPr>
        <p:spPr>
          <a:xfrm>
            <a:off x="5550407" y="3132002"/>
            <a:ext cx="2773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cs typeface="Times New Roman"/>
              </a:rPr>
              <a:t>n </a:t>
            </a:r>
            <a:r>
              <a:rPr lang="en-US" sz="1600" b="1" dirty="0">
                <a:solidFill>
                  <a:schemeClr val="bg1"/>
                </a:solidFill>
                <a:latin typeface="Copperplate" panose="02000504000000020004" pitchFamily="2" charset="77"/>
                <a:cs typeface="Times New Roman"/>
              </a:rPr>
              <a:t>INTERACTIONS IN </a:t>
            </a:r>
            <a:r>
              <a:rPr lang="en-US" sz="1600" b="1" baseline="30000" dirty="0">
                <a:solidFill>
                  <a:schemeClr val="bg1"/>
                </a:solidFill>
                <a:cs typeface="Times New Roman"/>
              </a:rPr>
              <a:t>3</a:t>
            </a:r>
            <a:r>
              <a:rPr lang="en-US" sz="1600" b="1" dirty="0">
                <a:solidFill>
                  <a:schemeClr val="bg1"/>
                </a:solidFill>
                <a:cs typeface="Times New Roman"/>
              </a:rPr>
              <a:t>He </a:t>
            </a:r>
          </a:p>
        </p:txBody>
      </p:sp>
      <p:pic>
        <p:nvPicPr>
          <p:cNvPr id="11" name="alpha (Converted)" descr="alpha (Converted)">
            <a:hlinkClick r:id="" action="ppaction://media"/>
            <a:extLst>
              <a:ext uri="{FF2B5EF4-FFF2-40B4-BE49-F238E27FC236}">
                <a16:creationId xmlns:a16="http://schemas.microsoft.com/office/drawing/2014/main" id="{E62212A7-0359-3443-8F47-1266E33CE4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5858" y="523647"/>
            <a:ext cx="2726679" cy="24103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A3987A-B4B7-D243-9C43-6BCDBA4A56C9}"/>
              </a:ext>
            </a:extLst>
          </p:cNvPr>
          <p:cNvSpPr txBox="1"/>
          <p:nvPr/>
        </p:nvSpPr>
        <p:spPr>
          <a:xfrm>
            <a:off x="5754277" y="2515843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MeV </a:t>
            </a:r>
            <a:r>
              <a:rPr lang="en-CH" b="1" dirty="0">
                <a:solidFill>
                  <a:schemeClr val="bg1"/>
                </a:solidFill>
                <a:latin typeface="Symbol" pitchFamily="2" charset="2"/>
              </a:rPr>
              <a:t>a</a:t>
            </a:r>
            <a:r>
              <a:rPr lang="en-CH" b="1" dirty="0">
                <a:solidFill>
                  <a:schemeClr val="bg1"/>
                </a:solidFill>
                <a:latin typeface="Copperplate" panose="02000504000000020004" pitchFamily="2" charset="77"/>
              </a:rPr>
              <a:t> PARTICLES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30C895-2086-114E-A74B-052BE36FC56E}"/>
              </a:ext>
            </a:extLst>
          </p:cNvPr>
          <p:cNvSpPr txBox="1"/>
          <p:nvPr/>
        </p:nvSpPr>
        <p:spPr>
          <a:xfrm>
            <a:off x="871391" y="40590"/>
            <a:ext cx="7915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 dirty="0">
                <a:solidFill>
                  <a:schemeClr val="bg1"/>
                </a:solidFill>
                <a:latin typeface="Copperplate" panose="02000504000000020004" pitchFamily="2" charset="77"/>
              </a:rPr>
              <a:t>OPTICAL GEMS: CARBON TETRAFLUORIDE SCINTILLATION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B37DE72-7094-594E-B413-26BF1DD4C5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764" y="823247"/>
            <a:ext cx="3581784" cy="247803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134F66-1CBF-8B42-8A69-9145350D35B6}"/>
              </a:ext>
            </a:extLst>
          </p:cNvPr>
          <p:cNvSpPr txBox="1"/>
          <p:nvPr/>
        </p:nvSpPr>
        <p:spPr>
          <a:xfrm flipH="1">
            <a:off x="403142" y="453915"/>
            <a:ext cx="4385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CF</a:t>
            </a:r>
            <a:r>
              <a:rPr lang="en-CH" baseline="-25000" dirty="0">
                <a:solidFill>
                  <a:schemeClr val="bg1"/>
                </a:solidFill>
                <a:latin typeface="Copperplate" panose="02000504000000020004" pitchFamily="2" charset="77"/>
              </a:rPr>
              <a:t>4  </a:t>
            </a:r>
            <a:r>
              <a:rPr lang="en-CH" dirty="0">
                <a:solidFill>
                  <a:schemeClr val="bg1"/>
                </a:solidFill>
                <a:latin typeface="Copperplate" panose="02000504000000020004" pitchFamily="2" charset="77"/>
              </a:rPr>
              <a:t>SECONDARY SCINTILLATION</a:t>
            </a:r>
          </a:p>
        </p:txBody>
      </p:sp>
    </p:spTree>
    <p:extLst>
      <p:ext uri="{BB962C8B-B14F-4D97-AF65-F5344CB8AC3E}">
        <p14:creationId xmlns:p14="http://schemas.microsoft.com/office/powerpoint/2010/main" val="76590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6" repeatCount="10000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0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06B28-E379-4B4C-8D2A-E5EBA25C4F42}"/>
              </a:ext>
            </a:extLst>
          </p:cNvPr>
          <p:cNvSpPr txBox="1"/>
          <p:nvPr/>
        </p:nvSpPr>
        <p:spPr>
          <a:xfrm>
            <a:off x="321896" y="459399"/>
            <a:ext cx="2525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 dirty="0">
                <a:solidFill>
                  <a:schemeClr val="bg1"/>
                </a:solidFill>
                <a:latin typeface="Copperplate" panose="02000504000000020004" pitchFamily="2" charset="77"/>
              </a:rPr>
              <a:t>GEM: BEAM IMAGER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662C2EF-E889-EAC6-C4D8-8AF02FDE0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35" y="828731"/>
            <a:ext cx="2847132" cy="22087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593BC9-66FC-BCDE-8105-B7FF20E08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68" y="3258081"/>
            <a:ext cx="2846800" cy="23495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CC3BD2C-A484-2A3E-7D93-3EF38823C110}"/>
              </a:ext>
            </a:extLst>
          </p:cNvPr>
          <p:cNvSpPr txBox="1"/>
          <p:nvPr/>
        </p:nvSpPr>
        <p:spPr>
          <a:xfrm>
            <a:off x="2846946" y="66484"/>
            <a:ext cx="3424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OPTICAL MPGD IMAGING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BDE7ED-647E-C1AF-72A6-71A38EABB0A3}"/>
              </a:ext>
            </a:extLst>
          </p:cNvPr>
          <p:cNvSpPr txBox="1"/>
          <p:nvPr/>
        </p:nvSpPr>
        <p:spPr>
          <a:xfrm>
            <a:off x="933296" y="2411113"/>
            <a:ext cx="1737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MUON TRACKS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8B2BDB-8D52-D945-8AE2-B602013BC974}"/>
              </a:ext>
            </a:extLst>
          </p:cNvPr>
          <p:cNvSpPr txBox="1"/>
          <p:nvPr/>
        </p:nvSpPr>
        <p:spPr>
          <a:xfrm>
            <a:off x="933296" y="3429000"/>
            <a:ext cx="2309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Copperplate" panose="02000504000000020004" pitchFamily="2" charset="77"/>
              </a:rPr>
              <a:t>HADRONIC SHOWER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76AD37-FF1B-FD39-9CF5-FC50C7E26315}"/>
              </a:ext>
            </a:extLst>
          </p:cNvPr>
          <p:cNvSpPr txBox="1"/>
          <p:nvPr/>
        </p:nvSpPr>
        <p:spPr>
          <a:xfrm>
            <a:off x="4783666" y="471738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SOFT X-RAY RADIOGRAPHY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3B889C-D428-E939-D75A-0DEEDD1E58F7}"/>
              </a:ext>
            </a:extLst>
          </p:cNvPr>
          <p:cNvSpPr txBox="1"/>
          <p:nvPr/>
        </p:nvSpPr>
        <p:spPr>
          <a:xfrm>
            <a:off x="4237917" y="5273069"/>
            <a:ext cx="4738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F. Brunbauer et al, JINST 13(2018)T02006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432A0-A6C7-83AB-7F83-2D11CF7A0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852" y="1078924"/>
            <a:ext cx="2495408" cy="404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738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B016B6-0275-DE2A-4E28-6B1DAF871115}"/>
              </a:ext>
            </a:extLst>
          </p:cNvPr>
          <p:cNvSpPr txBox="1"/>
          <p:nvPr/>
        </p:nvSpPr>
        <p:spPr>
          <a:xfrm>
            <a:off x="2669312" y="65776"/>
            <a:ext cx="3424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OPTICAL MPGD IMAGING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D0B257-EFF5-90AC-6EB6-E4C3DC246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71" y="684586"/>
            <a:ext cx="4212329" cy="1661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144A5B-F37C-D6B5-72F4-21F300084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935" y="1120199"/>
            <a:ext cx="3145431" cy="3194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C12DCA-84ED-70FD-DD5E-D184D41FFD7C}"/>
              </a:ext>
            </a:extLst>
          </p:cNvPr>
          <p:cNvSpPr txBox="1"/>
          <p:nvPr/>
        </p:nvSpPr>
        <p:spPr>
          <a:xfrm>
            <a:off x="5256359" y="4982860"/>
            <a:ext cx="348124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CH" sz="1400" b="1" i="1">
                <a:solidFill>
                  <a:schemeClr val="bg1"/>
                </a:solidFill>
                <a:latin typeface="Copperplate" panose="02000504000000020004" pitchFamily="2" charset="77"/>
              </a:rPr>
              <a:t>D. Pinci et al, </a:t>
            </a:r>
          </a:p>
          <a:p>
            <a:r>
              <a:rPr lang="en-CH" sz="1400" b="1" i="1">
                <a:solidFill>
                  <a:schemeClr val="bg1"/>
                </a:solidFill>
                <a:latin typeface="Copperplate" panose="02000504000000020004" pitchFamily="2" charset="77"/>
              </a:rPr>
              <a:t>Nucl. Instr. Meth. A936(2019)453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8BC3B1-C749-3607-68FC-7AA59A561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3094863"/>
            <a:ext cx="3830040" cy="2685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AD1EF0-7B34-C357-819D-2231F5525EBD}"/>
              </a:ext>
            </a:extLst>
          </p:cNvPr>
          <p:cNvSpPr txBox="1"/>
          <p:nvPr/>
        </p:nvSpPr>
        <p:spPr>
          <a:xfrm>
            <a:off x="267132" y="2424885"/>
            <a:ext cx="4304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600" b="1">
                <a:solidFill>
                  <a:schemeClr val="bg1"/>
                </a:solidFill>
                <a:latin typeface="Copperplate" panose="02000504000000020004" pitchFamily="2" charset="77"/>
              </a:rPr>
              <a:t>CYGNO:</a:t>
            </a:r>
          </a:p>
          <a:p>
            <a:r>
              <a:rPr lang="en-CH" sz="1600" b="1">
                <a:solidFill>
                  <a:schemeClr val="bg1"/>
                </a:solidFill>
                <a:latin typeface="Copperplate" panose="02000504000000020004" pitchFamily="2" charset="77"/>
              </a:rPr>
              <a:t>DIRECTIONAL DARK MATTER SEARCH</a:t>
            </a:r>
            <a:endParaRPr lang="en-GB" sz="1600" dirty="0">
              <a:latin typeface="Copperplate" panose="02000504000000020004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1DC9CA-A803-02A2-3205-3F2C69140A8D}"/>
              </a:ext>
            </a:extLst>
          </p:cNvPr>
          <p:cNvSpPr txBox="1"/>
          <p:nvPr/>
        </p:nvSpPr>
        <p:spPr>
          <a:xfrm>
            <a:off x="5960225" y="4437811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Am-Be </a:t>
            </a:r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587012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7EDFB-20A9-D971-D522-FDEC355BC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60" y="1248769"/>
            <a:ext cx="4462100" cy="36696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3BE60E-F198-F4B1-0E5A-85A50FFF319C}"/>
              </a:ext>
            </a:extLst>
          </p:cNvPr>
          <p:cNvSpPr txBox="1"/>
          <p:nvPr/>
        </p:nvSpPr>
        <p:spPr>
          <a:xfrm>
            <a:off x="2504735" y="5086675"/>
            <a:ext cx="473238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600" b="1" i="1" dirty="0">
                <a:solidFill>
                  <a:schemeClr val="bg1"/>
                </a:solidFill>
                <a:latin typeface="Copperplate" panose="02000504000000020004" pitchFamily="2" charset="77"/>
              </a:rPr>
              <a:t>C. Cuesta et al, ﻿arXiv:1910.10115v1(2019)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599E8C-03B2-A3B6-9179-9D4B9493F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62" y="1248769"/>
            <a:ext cx="3350259" cy="36696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33E260-72FF-7FF6-C9B8-5CD2BE6C4D20}"/>
              </a:ext>
            </a:extLst>
          </p:cNvPr>
          <p:cNvSpPr txBox="1"/>
          <p:nvPr/>
        </p:nvSpPr>
        <p:spPr>
          <a:xfrm>
            <a:off x="562062" y="67112"/>
            <a:ext cx="7707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>
                <a:solidFill>
                  <a:schemeClr val="bg1"/>
                </a:solidFill>
                <a:latin typeface="Copperplate" panose="02000504000000020004" pitchFamily="2" charset="77"/>
              </a:rPr>
              <a:t>DUAL-PHASE LIQUID ARGON TIME PROJECTION CHAMBER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5E48B9-1EFF-83B0-7313-9C3068F6908B}"/>
              </a:ext>
            </a:extLst>
          </p:cNvPr>
          <p:cNvSpPr txBox="1"/>
          <p:nvPr/>
        </p:nvSpPr>
        <p:spPr>
          <a:xfrm>
            <a:off x="5242128" y="7952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Copperplate" panose="02000504000000020004" pitchFamily="2" charset="77"/>
              </a:rPr>
              <a:t>Proto-DUNE</a:t>
            </a:r>
          </a:p>
        </p:txBody>
      </p:sp>
    </p:spTree>
    <p:extLst>
      <p:ext uri="{BB962C8B-B14F-4D97-AF65-F5344CB8AC3E}">
        <p14:creationId xmlns:p14="http://schemas.microsoft.com/office/powerpoint/2010/main" val="3286674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5606D4-941F-ED69-ABD1-0B74CA964E20}"/>
              </a:ext>
            </a:extLst>
          </p:cNvPr>
          <p:cNvSpPr txBox="1"/>
          <p:nvPr/>
        </p:nvSpPr>
        <p:spPr>
          <a:xfrm>
            <a:off x="2947997" y="0"/>
            <a:ext cx="3248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>
                <a:solidFill>
                  <a:schemeClr val="bg2"/>
                </a:solidFill>
                <a:latin typeface="Copperplate" panose="02000504000000020004" pitchFamily="2" charset="77"/>
              </a:rPr>
              <a:t>…AND TO KNOW MORE: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38D3153-C352-613B-C365-D7900C20F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22" y="1094151"/>
            <a:ext cx="3243791" cy="450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Concise History of Radiation Detectors cover image">
            <a:extLst>
              <a:ext uri="{FF2B5EF4-FFF2-40B4-BE49-F238E27FC236}">
                <a16:creationId xmlns:a16="http://schemas.microsoft.com/office/drawing/2014/main" id="{E3193023-81DB-A638-E78A-0BAC8EDF5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584" y="1094151"/>
            <a:ext cx="3041926" cy="450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255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Do You See the Future? | Shelly Palmer">
            <a:extLst>
              <a:ext uri="{FF2B5EF4-FFF2-40B4-BE49-F238E27FC236}">
                <a16:creationId xmlns:a16="http://schemas.microsoft.com/office/drawing/2014/main" id="{44FB21D6-2952-6067-9939-B351FE754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184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514541-930D-209A-53F5-C0598FA71D54}"/>
              </a:ext>
            </a:extLst>
          </p:cNvPr>
          <p:cNvSpPr txBox="1"/>
          <p:nvPr/>
        </p:nvSpPr>
        <p:spPr>
          <a:xfrm>
            <a:off x="304799" y="469161"/>
            <a:ext cx="3057247" cy="46166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GB" sz="2400" i="1">
                <a:solidFill>
                  <a:schemeClr val="bg2"/>
                </a:solidFill>
                <a:latin typeface="Copperplate" panose="02000504000000020004" pitchFamily="2" charset="77"/>
              </a:rPr>
              <a:t>AND THE FUTURE?</a:t>
            </a:r>
          </a:p>
        </p:txBody>
      </p:sp>
    </p:spTree>
    <p:extLst>
      <p:ext uri="{BB962C8B-B14F-4D97-AF65-F5344CB8AC3E}">
        <p14:creationId xmlns:p14="http://schemas.microsoft.com/office/powerpoint/2010/main" val="41772430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9037</TotalTime>
  <Words>1236</Words>
  <Application>Microsoft Macintosh PowerPoint</Application>
  <PresentationFormat>On-screen Show (4:3)</PresentationFormat>
  <Paragraphs>263</Paragraphs>
  <Slides>37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Copperplate</vt:lpstr>
      <vt:lpstr>Symbol</vt:lpstr>
      <vt:lpstr>Times New Roman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Fabio Sauli</dc:creator>
  <cp:lastModifiedBy>Fabio Sauli</cp:lastModifiedBy>
  <cp:revision>254</cp:revision>
  <dcterms:created xsi:type="dcterms:W3CDTF">2022-02-03T16:24:32Z</dcterms:created>
  <dcterms:modified xsi:type="dcterms:W3CDTF">2026-07-07T12:43:38Z</dcterms:modified>
</cp:coreProperties>
</file>